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9" r:id="rId3"/>
    <p:sldId id="300" r:id="rId4"/>
    <p:sldId id="301" r:id="rId5"/>
    <p:sldId id="302" r:id="rId6"/>
    <p:sldId id="257" r:id="rId7"/>
    <p:sldId id="258" r:id="rId8"/>
    <p:sldId id="259" r:id="rId9"/>
    <p:sldId id="260" r:id="rId10"/>
    <p:sldId id="262" r:id="rId11"/>
    <p:sldId id="263" r:id="rId12"/>
    <p:sldId id="264" r:id="rId13"/>
    <p:sldId id="265" r:id="rId14"/>
    <p:sldId id="261" r:id="rId15"/>
    <p:sldId id="272" r:id="rId16"/>
    <p:sldId id="268" r:id="rId17"/>
    <p:sldId id="266" r:id="rId18"/>
    <p:sldId id="269" r:id="rId19"/>
    <p:sldId id="267" r:id="rId20"/>
    <p:sldId id="270" r:id="rId21"/>
    <p:sldId id="271" r:id="rId22"/>
    <p:sldId id="305" r:id="rId23"/>
    <p:sldId id="279" r:id="rId24"/>
    <p:sldId id="273" r:id="rId25"/>
    <p:sldId id="274" r:id="rId26"/>
    <p:sldId id="309" r:id="rId27"/>
    <p:sldId id="307" r:id="rId28"/>
    <p:sldId id="275" r:id="rId29"/>
    <p:sldId id="276" r:id="rId30"/>
    <p:sldId id="303" r:id="rId31"/>
    <p:sldId id="304" r:id="rId32"/>
    <p:sldId id="306" r:id="rId33"/>
    <p:sldId id="277" r:id="rId34"/>
    <p:sldId id="308" r:id="rId35"/>
    <p:sldId id="278" r:id="rId36"/>
    <p:sldId id="280" r:id="rId37"/>
    <p:sldId id="310" r:id="rId38"/>
    <p:sldId id="311" r:id="rId39"/>
    <p:sldId id="312" r:id="rId40"/>
    <p:sldId id="298" r:id="rId41"/>
    <p:sldId id="281" r:id="rId42"/>
    <p:sldId id="282" r:id="rId43"/>
    <p:sldId id="284" r:id="rId44"/>
    <p:sldId id="283" r:id="rId45"/>
    <p:sldId id="292" r:id="rId46"/>
    <p:sldId id="293" r:id="rId47"/>
    <p:sldId id="294" r:id="rId48"/>
    <p:sldId id="285" r:id="rId49"/>
    <p:sldId id="287" r:id="rId50"/>
    <p:sldId id="288" r:id="rId51"/>
    <p:sldId id="289" r:id="rId52"/>
    <p:sldId id="290" r:id="rId53"/>
    <p:sldId id="291" r:id="rId54"/>
    <p:sldId id="286" r:id="rId55"/>
    <p:sldId id="295" r:id="rId56"/>
    <p:sldId id="297" r:id="rId57"/>
    <p:sldId id="296" r:id="rId58"/>
  </p:sldIdLst>
  <p:sldSz cx="9721850" cy="61214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38" y="-96"/>
      </p:cViewPr>
      <p:guideLst>
        <p:guide orient="horz" pos="1928"/>
        <p:guide pos="30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7AB36-CD7B-412E-A1F8-35C4311D721C}" type="datetimeFigureOut">
              <a:rPr lang="es-ES" smtClean="0"/>
              <a:t>26/08/2016</a:t>
            </a:fld>
            <a:endParaRPr lang="es-ES"/>
          </a:p>
        </p:txBody>
      </p:sp>
      <p:sp>
        <p:nvSpPr>
          <p:cNvPr id="4" name="3 Marcador de imagen de diapositiva"/>
          <p:cNvSpPr>
            <a:spLocks noGrp="1" noRot="1" noChangeAspect="1"/>
          </p:cNvSpPr>
          <p:nvPr>
            <p:ph type="sldImg" idx="2"/>
          </p:nvPr>
        </p:nvSpPr>
        <p:spPr>
          <a:xfrm>
            <a:off x="706438" y="685800"/>
            <a:ext cx="54451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9EFC0-C32B-453F-9827-987F06645BFB}" type="slidenum">
              <a:rPr lang="es-ES" smtClean="0"/>
              <a:t>‹Nº›</a:t>
            </a:fld>
            <a:endParaRPr lang="es-ES"/>
          </a:p>
        </p:txBody>
      </p:sp>
    </p:spTree>
    <p:extLst>
      <p:ext uri="{BB962C8B-B14F-4D97-AF65-F5344CB8AC3E}">
        <p14:creationId xmlns:p14="http://schemas.microsoft.com/office/powerpoint/2010/main" val="35754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29139" y="1901602"/>
            <a:ext cx="8263573" cy="1312133"/>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458278" y="3468793"/>
            <a:ext cx="6805295" cy="15643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B0C28CE6-D3B9-47B7-A577-4B12E74C9CB2}" type="datetime1">
              <a:rPr lang="es-BO" smtClean="0"/>
              <a:t>26/08/2016</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1184318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68B7A136-9CE3-430C-A6A7-962A9E87DB8E}" type="datetime1">
              <a:rPr lang="es-BO" smtClean="0"/>
              <a:t>26/08/2016</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190126611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48341" y="245140"/>
            <a:ext cx="2187416" cy="5223028"/>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86092" y="245140"/>
            <a:ext cx="6400218" cy="522302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95D00739-C0F8-4217-A006-661368AC5A62}" type="datetime1">
              <a:rPr lang="es-BO" smtClean="0"/>
              <a:t>26/08/2016</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9291929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A001048-FF94-4FD5-8557-1061CE92E488}" type="datetime1">
              <a:rPr lang="es-BO" smtClean="0"/>
              <a:t>26/08/2016</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184555355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67959" y="3933567"/>
            <a:ext cx="8263573" cy="1215778"/>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67959" y="2594511"/>
            <a:ext cx="8263573" cy="1339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A9E318-7F56-4E9F-8619-FA9C90F17681}" type="datetime1">
              <a:rPr lang="es-BO" smtClean="0"/>
              <a:t>26/08/2016</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14954524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86093" y="1428327"/>
            <a:ext cx="4293817" cy="4039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941940" y="1428327"/>
            <a:ext cx="4293817" cy="4039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AB1FF237-4B39-432A-9DD6-251A494AF033}" type="datetime1">
              <a:rPr lang="es-BO" smtClean="0"/>
              <a:t>26/08/2016</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340905027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86093" y="1370230"/>
            <a:ext cx="4295505"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86093" y="1941278"/>
            <a:ext cx="4295505"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938565" y="1370230"/>
            <a:ext cx="4297193"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938565" y="1941278"/>
            <a:ext cx="4297193"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5D44AF23-9A43-4D44-BBAF-9334B84960D1}" type="datetime1">
              <a:rPr lang="es-BO" smtClean="0"/>
              <a:t>26/08/2016</a:t>
            </a:fld>
            <a:endParaRPr lang="es-BO"/>
          </a:p>
        </p:txBody>
      </p:sp>
      <p:sp>
        <p:nvSpPr>
          <p:cNvPr id="8" name="7 Marcador de pie de página"/>
          <p:cNvSpPr>
            <a:spLocks noGrp="1"/>
          </p:cNvSpPr>
          <p:nvPr>
            <p:ph type="ftr" sz="quarter" idx="11"/>
          </p:nvPr>
        </p:nvSpPr>
        <p:spPr/>
        <p:txBody>
          <a:bodyPr/>
          <a:lstStyle/>
          <a:p>
            <a:endParaRPr lang="es-BO"/>
          </a:p>
        </p:txBody>
      </p:sp>
      <p:sp>
        <p:nvSpPr>
          <p:cNvPr id="9" name="8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35702392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80979DD8-D8DC-496C-A11A-12671494AB83}" type="datetime1">
              <a:rPr lang="es-BO" smtClean="0"/>
              <a:t>26/08/2016</a:t>
            </a:fld>
            <a:endParaRPr lang="es-BO"/>
          </a:p>
        </p:txBody>
      </p:sp>
      <p:sp>
        <p:nvSpPr>
          <p:cNvPr id="4" name="3 Marcador de pie de página"/>
          <p:cNvSpPr>
            <a:spLocks noGrp="1"/>
          </p:cNvSpPr>
          <p:nvPr>
            <p:ph type="ftr" sz="quarter" idx="11"/>
          </p:nvPr>
        </p:nvSpPr>
        <p:spPr/>
        <p:txBody>
          <a:bodyPr/>
          <a:lstStyle/>
          <a:p>
            <a:endParaRPr lang="es-BO"/>
          </a:p>
        </p:txBody>
      </p:sp>
      <p:sp>
        <p:nvSpPr>
          <p:cNvPr id="5" name="4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36267237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934376-A072-4194-B03F-84915F33871D}" type="datetime1">
              <a:rPr lang="es-BO" smtClean="0"/>
              <a:t>26/08/2016</a:t>
            </a:fld>
            <a:endParaRPr lang="es-BO"/>
          </a:p>
        </p:txBody>
      </p:sp>
      <p:sp>
        <p:nvSpPr>
          <p:cNvPr id="3" name="2 Marcador de pie de página"/>
          <p:cNvSpPr>
            <a:spLocks noGrp="1"/>
          </p:cNvSpPr>
          <p:nvPr>
            <p:ph type="ftr" sz="quarter" idx="11"/>
          </p:nvPr>
        </p:nvSpPr>
        <p:spPr/>
        <p:txBody>
          <a:bodyPr/>
          <a:lstStyle/>
          <a:p>
            <a:endParaRPr lang="es-BO"/>
          </a:p>
        </p:txBody>
      </p:sp>
      <p:sp>
        <p:nvSpPr>
          <p:cNvPr id="4" name="3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13236577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86093" y="243723"/>
            <a:ext cx="3198422" cy="1037237"/>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800973" y="243723"/>
            <a:ext cx="5434784" cy="52244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86093" y="1280960"/>
            <a:ext cx="3198422" cy="4187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895C4A-DC22-4B5E-A846-E52215C2F508}" type="datetime1">
              <a:rPr lang="es-BO" smtClean="0"/>
              <a:t>26/08/2016</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7992540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05551" y="4284980"/>
            <a:ext cx="5833110" cy="505866"/>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905551" y="546958"/>
            <a:ext cx="5833110" cy="3672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905551" y="4790846"/>
            <a:ext cx="5833110" cy="7184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B237BF-6047-4207-864A-966D3BD98ECE}" type="datetime1">
              <a:rPr lang="es-BO" smtClean="0"/>
              <a:t>26/08/2016</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B3140F15-A1E3-46BC-8505-A7A569C0A583}" type="slidenum">
              <a:rPr lang="es-BO" smtClean="0"/>
              <a:t>‹Nº›</a:t>
            </a:fld>
            <a:endParaRPr lang="es-BO"/>
          </a:p>
        </p:txBody>
      </p:sp>
    </p:spTree>
    <p:extLst>
      <p:ext uri="{BB962C8B-B14F-4D97-AF65-F5344CB8AC3E}">
        <p14:creationId xmlns:p14="http://schemas.microsoft.com/office/powerpoint/2010/main" val="31534527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86093" y="245140"/>
            <a:ext cx="8749665" cy="102023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86093" y="1428327"/>
            <a:ext cx="8749665" cy="403984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86092" y="5673631"/>
            <a:ext cx="2268432" cy="325908"/>
          </a:xfrm>
          <a:prstGeom prst="rect">
            <a:avLst/>
          </a:prstGeom>
        </p:spPr>
        <p:txBody>
          <a:bodyPr vert="horz" lIns="91440" tIns="45720" rIns="91440" bIns="45720" rtlCol="0" anchor="ctr"/>
          <a:lstStyle>
            <a:lvl1pPr algn="l">
              <a:defRPr sz="1200">
                <a:solidFill>
                  <a:schemeClr val="tx1">
                    <a:tint val="75000"/>
                  </a:schemeClr>
                </a:solidFill>
              </a:defRPr>
            </a:lvl1pPr>
          </a:lstStyle>
          <a:p>
            <a:fld id="{9BD7D654-B5C8-4902-BBEA-913ABF2D3B17}" type="datetime1">
              <a:rPr lang="es-BO" smtClean="0"/>
              <a:t>26/08/2016</a:t>
            </a:fld>
            <a:endParaRPr lang="es-BO"/>
          </a:p>
        </p:txBody>
      </p:sp>
      <p:sp>
        <p:nvSpPr>
          <p:cNvPr id="5" name="4 Marcador de pie de página"/>
          <p:cNvSpPr>
            <a:spLocks noGrp="1"/>
          </p:cNvSpPr>
          <p:nvPr>
            <p:ph type="ftr" sz="quarter" idx="3"/>
          </p:nvPr>
        </p:nvSpPr>
        <p:spPr>
          <a:xfrm>
            <a:off x="3321632" y="5673631"/>
            <a:ext cx="3078586" cy="3259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5 Marcador de número de diapositiva"/>
          <p:cNvSpPr>
            <a:spLocks noGrp="1"/>
          </p:cNvSpPr>
          <p:nvPr>
            <p:ph type="sldNum" sz="quarter" idx="4"/>
          </p:nvPr>
        </p:nvSpPr>
        <p:spPr>
          <a:xfrm>
            <a:off x="6967326" y="5673631"/>
            <a:ext cx="2268432" cy="325908"/>
          </a:xfrm>
          <a:prstGeom prst="rect">
            <a:avLst/>
          </a:prstGeom>
        </p:spPr>
        <p:txBody>
          <a:bodyPr vert="horz" lIns="91440" tIns="45720" rIns="91440" bIns="45720" rtlCol="0" anchor="ctr"/>
          <a:lstStyle>
            <a:lvl1pPr algn="r">
              <a:defRPr sz="1200">
                <a:solidFill>
                  <a:schemeClr val="tx1">
                    <a:tint val="75000"/>
                  </a:schemeClr>
                </a:solidFill>
              </a:defRPr>
            </a:lvl1pPr>
          </a:lstStyle>
          <a:p>
            <a:fld id="{B3140F15-A1E3-46BC-8505-A7A569C0A583}" type="slidenum">
              <a:rPr lang="es-BO" smtClean="0"/>
              <a:t>‹Nº›</a:t>
            </a:fld>
            <a:endParaRPr lang="es-BO"/>
          </a:p>
        </p:txBody>
      </p:sp>
    </p:spTree>
    <p:extLst>
      <p:ext uri="{BB962C8B-B14F-4D97-AF65-F5344CB8AC3E}">
        <p14:creationId xmlns:p14="http://schemas.microsoft.com/office/powerpoint/2010/main" val="45876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lingorado.com/ipa/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blog.esl-languages.com/wp-content/uploads/2012/08/usa-dialect-map.gi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lingorado.com/ipa/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9139" y="1973610"/>
            <a:ext cx="8263573" cy="1312133"/>
          </a:xfrm>
        </p:spPr>
        <p:txBody>
          <a:bodyPr>
            <a:normAutofit fontScale="90000"/>
          </a:bodyPr>
          <a:lstStyle/>
          <a:p>
            <a:r>
              <a:rPr lang="es-ES" b="1" dirty="0" smtClean="0"/>
              <a:t>SEMINARIO:</a:t>
            </a:r>
            <a:br>
              <a:rPr lang="es-ES" b="1" dirty="0" smtClean="0"/>
            </a:br>
            <a:r>
              <a:rPr lang="es-ES" b="1" dirty="0" smtClean="0"/>
              <a:t> </a:t>
            </a:r>
            <a:r>
              <a:rPr lang="es-ES" b="1" dirty="0"/>
              <a:t>FONÉTICA Y FONOLOGÍA EN INGLÉS</a:t>
            </a:r>
            <a:endParaRPr lang="es-BO" b="1" dirty="0"/>
          </a:p>
        </p:txBody>
      </p:sp>
      <p:sp>
        <p:nvSpPr>
          <p:cNvPr id="3" name="2 Subtítulo"/>
          <p:cNvSpPr>
            <a:spLocks noGrp="1"/>
          </p:cNvSpPr>
          <p:nvPr>
            <p:ph type="subTitle" idx="1"/>
          </p:nvPr>
        </p:nvSpPr>
        <p:spPr>
          <a:xfrm>
            <a:off x="1458278" y="3540801"/>
            <a:ext cx="6805295" cy="672027"/>
          </a:xfrm>
        </p:spPr>
        <p:txBody>
          <a:bodyPr/>
          <a:lstStyle/>
          <a:p>
            <a:r>
              <a:rPr lang="es-ES" dirty="0" smtClean="0"/>
              <a:t>Expositor: Prof. Sergio Ballón</a:t>
            </a:r>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a:t>
            </a:fld>
            <a:endParaRPr lang="es-BO"/>
          </a:p>
        </p:txBody>
      </p:sp>
    </p:spTree>
    <p:extLst>
      <p:ext uri="{BB962C8B-B14F-4D97-AF65-F5344CB8AC3E}">
        <p14:creationId xmlns:p14="http://schemas.microsoft.com/office/powerpoint/2010/main" val="18473540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QUÉ APRENDER </a:t>
            </a:r>
            <a:r>
              <a:rPr lang="es-ES" dirty="0" smtClean="0"/>
              <a:t>INGLÉS</a:t>
            </a:r>
            <a:r>
              <a:rPr lang="es-ES" dirty="0"/>
              <a:t>?</a:t>
            </a:r>
            <a:endParaRPr lang="es-BO" dirty="0"/>
          </a:p>
        </p:txBody>
      </p:sp>
      <p:sp>
        <p:nvSpPr>
          <p:cNvPr id="3" name="2 Marcador de contenido"/>
          <p:cNvSpPr>
            <a:spLocks noGrp="1"/>
          </p:cNvSpPr>
          <p:nvPr>
            <p:ph idx="1"/>
          </p:nvPr>
        </p:nvSpPr>
        <p:spPr/>
        <p:txBody>
          <a:bodyPr/>
          <a:lstStyle/>
          <a:p>
            <a:r>
              <a:rPr lang="es-ES" sz="4400" cap="all" dirty="0">
                <a:solidFill>
                  <a:schemeClr val="tx1">
                    <a:lumMod val="75000"/>
                    <a:lumOff val="25000"/>
                  </a:schemeClr>
                </a:solidFill>
              </a:rPr>
              <a:t>3. </a:t>
            </a:r>
            <a:r>
              <a:rPr lang="es-ES" sz="4400" cap="all" dirty="0" smtClean="0">
                <a:solidFill>
                  <a:schemeClr val="tx1">
                    <a:lumMod val="75000"/>
                    <a:lumOff val="25000"/>
                  </a:schemeClr>
                </a:solidFill>
              </a:rPr>
              <a:t>E</a:t>
            </a:r>
            <a:r>
              <a:rPr lang="es-ES" sz="4400" dirty="0" smtClean="0">
                <a:solidFill>
                  <a:schemeClr val="tx1">
                    <a:lumMod val="75000"/>
                    <a:lumOff val="25000"/>
                  </a:schemeClr>
                </a:solidFill>
              </a:rPr>
              <a:t>l inglés abre una línea de comunicación internacional</a:t>
            </a:r>
          </a:p>
          <a:p>
            <a:pPr marL="0" indent="0">
              <a:buNone/>
            </a:pPr>
            <a:endParaRPr lang="es-BO" sz="4400" dirty="0" smtClean="0">
              <a:solidFill>
                <a:schemeClr val="tx1">
                  <a:lumMod val="75000"/>
                  <a:lumOff val="25000"/>
                </a:schemeClr>
              </a:solidFill>
            </a:endParaRPr>
          </a:p>
          <a:p>
            <a:r>
              <a:rPr lang="es-ES" sz="4400" cap="all" dirty="0">
                <a:solidFill>
                  <a:schemeClr val="tx1">
                    <a:lumMod val="75000"/>
                    <a:lumOff val="25000"/>
                  </a:schemeClr>
                </a:solidFill>
              </a:rPr>
              <a:t>4. </a:t>
            </a:r>
            <a:r>
              <a:rPr lang="es-ES" sz="4400" cap="all" dirty="0" smtClean="0">
                <a:solidFill>
                  <a:schemeClr val="tx1">
                    <a:lumMod val="75000"/>
                    <a:lumOff val="25000"/>
                  </a:schemeClr>
                </a:solidFill>
              </a:rPr>
              <a:t>A</a:t>
            </a:r>
            <a:r>
              <a:rPr lang="es-ES" sz="4400" dirty="0" smtClean="0">
                <a:solidFill>
                  <a:schemeClr val="tx1">
                    <a:lumMod val="75000"/>
                    <a:lumOff val="25000"/>
                  </a:schemeClr>
                </a:solidFill>
              </a:rPr>
              <a:t>prender inglés abrirá tu mente</a:t>
            </a:r>
            <a:endParaRPr lang="es-BO" sz="4400"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10</a:t>
            </a:fld>
            <a:endParaRPr lang="es-BO"/>
          </a:p>
        </p:txBody>
      </p:sp>
    </p:spTree>
    <p:extLst>
      <p:ext uri="{BB962C8B-B14F-4D97-AF65-F5344CB8AC3E}">
        <p14:creationId xmlns:p14="http://schemas.microsoft.com/office/powerpoint/2010/main" val="11487172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QUÉ APRENDER </a:t>
            </a:r>
            <a:r>
              <a:rPr lang="es-ES" dirty="0" smtClean="0"/>
              <a:t>INGLÉS</a:t>
            </a:r>
            <a:r>
              <a:rPr lang="es-ES" dirty="0"/>
              <a:t>?</a:t>
            </a:r>
            <a:endParaRPr lang="es-BO" dirty="0"/>
          </a:p>
        </p:txBody>
      </p:sp>
      <p:sp>
        <p:nvSpPr>
          <p:cNvPr id="3" name="2 Marcador de contenido"/>
          <p:cNvSpPr>
            <a:spLocks noGrp="1"/>
          </p:cNvSpPr>
          <p:nvPr>
            <p:ph idx="1"/>
          </p:nvPr>
        </p:nvSpPr>
        <p:spPr/>
        <p:txBody>
          <a:bodyPr/>
          <a:lstStyle/>
          <a:p>
            <a:r>
              <a:rPr lang="es-ES" sz="4400" cap="all" dirty="0">
                <a:solidFill>
                  <a:schemeClr val="tx1">
                    <a:lumMod val="75000"/>
                    <a:lumOff val="25000"/>
                  </a:schemeClr>
                </a:solidFill>
              </a:rPr>
              <a:t>5. </a:t>
            </a:r>
            <a:r>
              <a:rPr lang="es-ES" sz="4400" cap="all" dirty="0" smtClean="0">
                <a:solidFill>
                  <a:schemeClr val="tx1">
                    <a:lumMod val="75000"/>
                    <a:lumOff val="25000"/>
                  </a:schemeClr>
                </a:solidFill>
              </a:rPr>
              <a:t>A</a:t>
            </a:r>
            <a:r>
              <a:rPr lang="es-ES" sz="4400" dirty="0" smtClean="0">
                <a:solidFill>
                  <a:schemeClr val="tx1">
                    <a:lumMod val="75000"/>
                    <a:lumOff val="25000"/>
                  </a:schemeClr>
                </a:solidFill>
              </a:rPr>
              <a:t>prender inglés ayudará a tu familia</a:t>
            </a:r>
            <a:endParaRPr lang="es-BO" sz="4400" dirty="0" smtClean="0">
              <a:solidFill>
                <a:schemeClr val="tx1">
                  <a:lumMod val="75000"/>
                  <a:lumOff val="25000"/>
                </a:schemeClr>
              </a:solidFill>
            </a:endParaRPr>
          </a:p>
          <a:p>
            <a:pPr marL="0" indent="0">
              <a:buNone/>
            </a:pPr>
            <a:endParaRPr lang="es-BO" sz="4400" dirty="0" smtClean="0">
              <a:solidFill>
                <a:schemeClr val="tx1">
                  <a:lumMod val="75000"/>
                  <a:lumOff val="25000"/>
                </a:schemeClr>
              </a:solidFill>
            </a:endParaRPr>
          </a:p>
          <a:p>
            <a:r>
              <a:rPr lang="es-ES" sz="4400" cap="all" dirty="0">
                <a:solidFill>
                  <a:schemeClr val="tx1">
                    <a:lumMod val="75000"/>
                    <a:lumOff val="25000"/>
                  </a:schemeClr>
                </a:solidFill>
              </a:rPr>
              <a:t>6. </a:t>
            </a:r>
            <a:r>
              <a:rPr lang="es-ES" sz="4400" cap="all" dirty="0" smtClean="0">
                <a:solidFill>
                  <a:schemeClr val="tx1">
                    <a:lumMod val="75000"/>
                    <a:lumOff val="25000"/>
                  </a:schemeClr>
                </a:solidFill>
              </a:rPr>
              <a:t>A</a:t>
            </a:r>
            <a:r>
              <a:rPr lang="es-ES" sz="4400" dirty="0" smtClean="0">
                <a:solidFill>
                  <a:schemeClr val="tx1">
                    <a:lumMod val="75000"/>
                    <a:lumOff val="25000"/>
                  </a:schemeClr>
                </a:solidFill>
              </a:rPr>
              <a:t>prender inglés ayuda a escapar el </a:t>
            </a:r>
            <a:r>
              <a:rPr lang="es-ES" sz="4400" dirty="0" err="1" smtClean="0">
                <a:solidFill>
                  <a:schemeClr val="tx1">
                    <a:lumMod val="75000"/>
                    <a:lumOff val="25000"/>
                  </a:schemeClr>
                </a:solidFill>
              </a:rPr>
              <a:t>alzheimer</a:t>
            </a:r>
            <a:endParaRPr lang="es-BO" sz="4400"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11</a:t>
            </a:fld>
            <a:endParaRPr lang="es-BO"/>
          </a:p>
        </p:txBody>
      </p:sp>
    </p:spTree>
    <p:extLst>
      <p:ext uri="{BB962C8B-B14F-4D97-AF65-F5344CB8AC3E}">
        <p14:creationId xmlns:p14="http://schemas.microsoft.com/office/powerpoint/2010/main" val="241306539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QUÉ APRENDER </a:t>
            </a:r>
            <a:r>
              <a:rPr lang="es-ES" dirty="0" smtClean="0"/>
              <a:t>INGLÉS</a:t>
            </a:r>
            <a:r>
              <a:rPr lang="es-ES" dirty="0"/>
              <a:t>?</a:t>
            </a:r>
            <a:endParaRPr lang="es-BO" dirty="0"/>
          </a:p>
        </p:txBody>
      </p:sp>
      <p:sp>
        <p:nvSpPr>
          <p:cNvPr id="3" name="2 Marcador de contenido"/>
          <p:cNvSpPr>
            <a:spLocks noGrp="1"/>
          </p:cNvSpPr>
          <p:nvPr>
            <p:ph idx="1"/>
          </p:nvPr>
        </p:nvSpPr>
        <p:spPr/>
        <p:txBody>
          <a:bodyPr>
            <a:normAutofit fontScale="92500" lnSpcReduction="10000"/>
          </a:bodyPr>
          <a:lstStyle/>
          <a:p>
            <a:r>
              <a:rPr lang="es-ES" sz="4400" cap="all" dirty="0">
                <a:solidFill>
                  <a:schemeClr val="tx1">
                    <a:lumMod val="75000"/>
                    <a:lumOff val="25000"/>
                  </a:schemeClr>
                </a:solidFill>
              </a:rPr>
              <a:t>7. </a:t>
            </a:r>
            <a:r>
              <a:rPr lang="es-ES" sz="4400" cap="all" dirty="0" smtClean="0">
                <a:solidFill>
                  <a:schemeClr val="tx1">
                    <a:lumMod val="75000"/>
                    <a:lumOff val="25000"/>
                  </a:schemeClr>
                </a:solidFill>
              </a:rPr>
              <a:t>E</a:t>
            </a:r>
            <a:r>
              <a:rPr lang="es-ES" sz="4400" dirty="0" smtClean="0">
                <a:solidFill>
                  <a:schemeClr val="tx1">
                    <a:lumMod val="75000"/>
                    <a:lumOff val="25000"/>
                  </a:schemeClr>
                </a:solidFill>
              </a:rPr>
              <a:t>l inglés te ayudará a comprender la cultura británica y estadounidense</a:t>
            </a:r>
            <a:endParaRPr lang="es-BO" sz="4400" dirty="0" smtClean="0">
              <a:solidFill>
                <a:schemeClr val="tx1">
                  <a:lumMod val="75000"/>
                  <a:lumOff val="25000"/>
                </a:schemeClr>
              </a:solidFill>
            </a:endParaRPr>
          </a:p>
          <a:p>
            <a:pPr marL="0" indent="0">
              <a:buNone/>
            </a:pPr>
            <a:endParaRPr lang="es-BO" sz="4400" dirty="0" smtClean="0">
              <a:solidFill>
                <a:schemeClr val="tx1">
                  <a:lumMod val="75000"/>
                  <a:lumOff val="25000"/>
                </a:schemeClr>
              </a:solidFill>
            </a:endParaRPr>
          </a:p>
          <a:p>
            <a:r>
              <a:rPr lang="es-ES" sz="4400" cap="all" dirty="0">
                <a:solidFill>
                  <a:schemeClr val="tx1">
                    <a:lumMod val="75000"/>
                    <a:lumOff val="25000"/>
                  </a:schemeClr>
                </a:solidFill>
              </a:rPr>
              <a:t>8. </a:t>
            </a:r>
            <a:r>
              <a:rPr lang="es-ES" sz="4400" cap="all" dirty="0" smtClean="0">
                <a:solidFill>
                  <a:schemeClr val="tx1">
                    <a:lumMod val="75000"/>
                    <a:lumOff val="25000"/>
                  </a:schemeClr>
                </a:solidFill>
              </a:rPr>
              <a:t>S</a:t>
            </a:r>
            <a:r>
              <a:rPr lang="es-ES" sz="4400" dirty="0" smtClean="0">
                <a:solidFill>
                  <a:schemeClr val="tx1">
                    <a:lumMod val="75000"/>
                    <a:lumOff val="25000"/>
                  </a:schemeClr>
                </a:solidFill>
              </a:rPr>
              <a:t>aber inglés te permitirá mejorar tu sentido del tiempo</a:t>
            </a:r>
            <a:endParaRPr lang="es-BO" sz="4400"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12</a:t>
            </a:fld>
            <a:endParaRPr lang="es-BO"/>
          </a:p>
        </p:txBody>
      </p:sp>
    </p:spTree>
    <p:extLst>
      <p:ext uri="{BB962C8B-B14F-4D97-AF65-F5344CB8AC3E}">
        <p14:creationId xmlns:p14="http://schemas.microsoft.com/office/powerpoint/2010/main" val="28680709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QUÉ APRENDER </a:t>
            </a:r>
            <a:r>
              <a:rPr lang="es-ES" dirty="0" smtClean="0"/>
              <a:t>INGLÉS</a:t>
            </a:r>
            <a:r>
              <a:rPr lang="es-ES" dirty="0"/>
              <a:t>?</a:t>
            </a:r>
            <a:endParaRPr lang="es-BO" dirty="0"/>
          </a:p>
        </p:txBody>
      </p:sp>
      <p:sp>
        <p:nvSpPr>
          <p:cNvPr id="3" name="2 Marcador de contenido"/>
          <p:cNvSpPr>
            <a:spLocks noGrp="1"/>
          </p:cNvSpPr>
          <p:nvPr>
            <p:ph idx="1"/>
          </p:nvPr>
        </p:nvSpPr>
        <p:spPr/>
        <p:txBody>
          <a:bodyPr>
            <a:normAutofit fontScale="92500" lnSpcReduction="10000"/>
          </a:bodyPr>
          <a:lstStyle/>
          <a:p>
            <a:r>
              <a:rPr lang="es-ES" sz="4400" cap="all" dirty="0">
                <a:solidFill>
                  <a:schemeClr val="tx1">
                    <a:lumMod val="75000"/>
                    <a:lumOff val="25000"/>
                  </a:schemeClr>
                </a:solidFill>
              </a:rPr>
              <a:t>9. </a:t>
            </a:r>
            <a:r>
              <a:rPr lang="es-ES" sz="4400" cap="all" dirty="0" smtClean="0">
                <a:solidFill>
                  <a:schemeClr val="tx1">
                    <a:lumMod val="75000"/>
                    <a:lumOff val="25000"/>
                  </a:schemeClr>
                </a:solidFill>
              </a:rPr>
              <a:t>A</a:t>
            </a:r>
            <a:r>
              <a:rPr lang="es-ES" sz="4400" dirty="0" smtClean="0">
                <a:solidFill>
                  <a:schemeClr val="tx1">
                    <a:lumMod val="75000"/>
                    <a:lumOff val="25000"/>
                  </a:schemeClr>
                </a:solidFill>
              </a:rPr>
              <a:t>prender inglés te permitirá comunicarte en todo tipo de situaciones</a:t>
            </a:r>
            <a:endParaRPr lang="es-BO" sz="4400" dirty="0" smtClean="0">
              <a:solidFill>
                <a:schemeClr val="tx1">
                  <a:lumMod val="75000"/>
                  <a:lumOff val="25000"/>
                </a:schemeClr>
              </a:solidFill>
            </a:endParaRPr>
          </a:p>
          <a:p>
            <a:pPr marL="0" indent="0">
              <a:buNone/>
            </a:pPr>
            <a:endParaRPr lang="es-BO" sz="4400" dirty="0" smtClean="0">
              <a:solidFill>
                <a:schemeClr val="tx1">
                  <a:lumMod val="75000"/>
                  <a:lumOff val="25000"/>
                </a:schemeClr>
              </a:solidFill>
            </a:endParaRPr>
          </a:p>
          <a:p>
            <a:r>
              <a:rPr lang="es-ES" sz="4400" cap="all" dirty="0">
                <a:solidFill>
                  <a:schemeClr val="tx1">
                    <a:lumMod val="75000"/>
                    <a:lumOff val="25000"/>
                  </a:schemeClr>
                </a:solidFill>
              </a:rPr>
              <a:t>10. </a:t>
            </a:r>
            <a:r>
              <a:rPr lang="es-ES" sz="4400" cap="all" dirty="0" smtClean="0">
                <a:solidFill>
                  <a:schemeClr val="tx1">
                    <a:lumMod val="75000"/>
                    <a:lumOff val="25000"/>
                  </a:schemeClr>
                </a:solidFill>
              </a:rPr>
              <a:t>E</a:t>
            </a:r>
            <a:r>
              <a:rPr lang="es-ES" sz="4400" dirty="0" smtClean="0">
                <a:solidFill>
                  <a:schemeClr val="tx1">
                    <a:lumMod val="75000"/>
                    <a:lumOff val="25000"/>
                  </a:schemeClr>
                </a:solidFill>
              </a:rPr>
              <a:t>l inglés es un lenguaje mundial</a:t>
            </a:r>
            <a:endParaRPr lang="es-BO" sz="4400"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13</a:t>
            </a:fld>
            <a:endParaRPr lang="es-BO"/>
          </a:p>
        </p:txBody>
      </p:sp>
    </p:spTree>
    <p:extLst>
      <p:ext uri="{BB962C8B-B14F-4D97-AF65-F5344CB8AC3E}">
        <p14:creationId xmlns:p14="http://schemas.microsoft.com/office/powerpoint/2010/main" val="6807807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BO" dirty="0"/>
          </a:p>
        </p:txBody>
      </p:sp>
      <p:sp>
        <p:nvSpPr>
          <p:cNvPr id="3" name="2 Marcador de contenido"/>
          <p:cNvSpPr>
            <a:spLocks noGrp="1"/>
          </p:cNvSpPr>
          <p:nvPr>
            <p:ph idx="1"/>
          </p:nvPr>
        </p:nvSpPr>
        <p:spPr/>
        <p:txBody>
          <a:bodyPr/>
          <a:lstStyle/>
          <a:p>
            <a:r>
              <a:rPr lang="es-ES" dirty="0">
                <a:solidFill>
                  <a:schemeClr val="tx1">
                    <a:lumMod val="75000"/>
                    <a:lumOff val="25000"/>
                  </a:schemeClr>
                </a:solidFill>
              </a:rPr>
              <a:t>Dar a conocer a los estudiantes del idioma inglés la importancia que tiene la correcta pronunciación y así mismo mejorar su capacidad de comprender frases habladas por nativos del idioma inglés.</a:t>
            </a:r>
            <a:endParaRPr lang="es-BO" dirty="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14</a:t>
            </a:fld>
            <a:endParaRPr lang="es-BO"/>
          </a:p>
        </p:txBody>
      </p:sp>
    </p:spTree>
    <p:extLst>
      <p:ext uri="{BB962C8B-B14F-4D97-AF65-F5344CB8AC3E}">
        <p14:creationId xmlns:p14="http://schemas.microsoft.com/office/powerpoint/2010/main" val="358649718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2412628"/>
            <a:ext cx="8749665" cy="1020233"/>
          </a:xfrm>
        </p:spPr>
        <p:txBody>
          <a:bodyPr>
            <a:noAutofit/>
          </a:bodyPr>
          <a:lstStyle/>
          <a:p>
            <a:r>
              <a:rPr lang="es-ES" sz="6600" b="1" dirty="0" smtClean="0"/>
              <a:t>FONÉTICA</a:t>
            </a:r>
            <a:endParaRPr lang="es-BO" sz="6600" b="1" dirty="0"/>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15</a:t>
            </a:fld>
            <a:endParaRPr lang="es-BO"/>
          </a:p>
        </p:txBody>
      </p:sp>
    </p:spTree>
    <p:extLst>
      <p:ext uri="{BB962C8B-B14F-4D97-AF65-F5344CB8AC3E}">
        <p14:creationId xmlns:p14="http://schemas.microsoft.com/office/powerpoint/2010/main" val="417401327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FONÉTICA Y FONOLOGÍA</a:t>
            </a:r>
            <a:endParaRPr lang="es-BO" dirty="0"/>
          </a:p>
        </p:txBody>
      </p:sp>
      <p:sp>
        <p:nvSpPr>
          <p:cNvPr id="3" name="2 Marcador de contenido"/>
          <p:cNvSpPr>
            <a:spLocks noGrp="1"/>
          </p:cNvSpPr>
          <p:nvPr>
            <p:ph idx="1"/>
          </p:nvPr>
        </p:nvSpPr>
        <p:spPr/>
        <p:txBody>
          <a:bodyPr/>
          <a:lstStyle/>
          <a:p>
            <a:r>
              <a:rPr lang="es-BO" dirty="0">
                <a:solidFill>
                  <a:schemeClr val="tx1">
                    <a:lumMod val="75000"/>
                    <a:lumOff val="25000"/>
                  </a:schemeClr>
                </a:solidFill>
              </a:rPr>
              <a:t>La “fonética” estudia los sonidos y su producción,  su constitución acústica y su percepción (es decir, cómo se forman los sonidos y cómo se perciben). </a:t>
            </a: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16</a:t>
            </a:fld>
            <a:endParaRPr lang="es-BO"/>
          </a:p>
        </p:txBody>
      </p:sp>
    </p:spTree>
    <p:extLst>
      <p:ext uri="{BB962C8B-B14F-4D97-AF65-F5344CB8AC3E}">
        <p14:creationId xmlns:p14="http://schemas.microsoft.com/office/powerpoint/2010/main" val="32600018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FONÉTICA Y FONOLOGÍA</a:t>
            </a:r>
            <a:endParaRPr lang="es-BO" dirty="0"/>
          </a:p>
        </p:txBody>
      </p:sp>
      <p:sp>
        <p:nvSpPr>
          <p:cNvPr id="3" name="2 Marcador de contenido"/>
          <p:cNvSpPr>
            <a:spLocks noGrp="1"/>
          </p:cNvSpPr>
          <p:nvPr>
            <p:ph idx="1"/>
          </p:nvPr>
        </p:nvSpPr>
        <p:spPr/>
        <p:txBody>
          <a:bodyPr/>
          <a:lstStyle/>
          <a:p>
            <a:r>
              <a:rPr lang="es-BO" dirty="0">
                <a:solidFill>
                  <a:schemeClr val="tx1">
                    <a:lumMod val="75000"/>
                    <a:lumOff val="25000"/>
                  </a:schemeClr>
                </a:solidFill>
              </a:rPr>
              <a:t>La “fonología” estudia los fonemas y su función. Recordemos que los fonemas son las unidades lingüísticas más pequeñas, sin significado, y son entidades abstractas (representaciones de los sonidos</a:t>
            </a:r>
            <a:r>
              <a:rPr lang="es-BO" dirty="0" smtClean="0">
                <a:solidFill>
                  <a:schemeClr val="tx1">
                    <a:lumMod val="75000"/>
                    <a:lumOff val="25000"/>
                  </a:schemeClr>
                </a:solidFill>
              </a:rPr>
              <a:t>).</a:t>
            </a: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17</a:t>
            </a:fld>
            <a:endParaRPr lang="es-BO"/>
          </a:p>
        </p:txBody>
      </p:sp>
    </p:spTree>
    <p:extLst>
      <p:ext uri="{BB962C8B-B14F-4D97-AF65-F5344CB8AC3E}">
        <p14:creationId xmlns:p14="http://schemas.microsoft.com/office/powerpoint/2010/main" val="39132121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FONÉTICA INGLESA (USA)</a:t>
            </a:r>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18</a:t>
            </a:fld>
            <a:endParaRPr lang="es-BO"/>
          </a:p>
        </p:txBody>
      </p:sp>
      <p:pic>
        <p:nvPicPr>
          <p:cNvPr id="5" name="Picture 2" descr="Resultado de imagen para fonemas del ingl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7"/>
          <a:stretch/>
        </p:blipFill>
        <p:spPr bwMode="auto">
          <a:xfrm>
            <a:off x="342899" y="1466217"/>
            <a:ext cx="9054529" cy="411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8234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FONETICA ARTICULATORIA</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Estudia como son producidos los sonidos por los órganos del aparato fonador humano. Los sonidos pueden ser descritos según que órganos intervienen y cómo se encuentran éstos al momento de realizarse los sonidos, los órganos pueden ser móviles o fijos.</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19</a:t>
            </a:fld>
            <a:endParaRPr lang="es-BO"/>
          </a:p>
        </p:txBody>
      </p:sp>
    </p:spTree>
    <p:extLst>
      <p:ext uri="{BB962C8B-B14F-4D97-AF65-F5344CB8AC3E}">
        <p14:creationId xmlns:p14="http://schemas.microsoft.com/office/powerpoint/2010/main" val="207328861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514350" indent="-514350">
              <a:buFont typeface="+mj-lt"/>
              <a:buAutoNum type="arabicPeriod"/>
            </a:pPr>
            <a:r>
              <a:rPr lang="es-ES" dirty="0" err="1" smtClean="0"/>
              <a:t>How</a:t>
            </a:r>
            <a:r>
              <a:rPr lang="es-ES" dirty="0" smtClean="0"/>
              <a:t> are </a:t>
            </a:r>
            <a:r>
              <a:rPr lang="es-ES" dirty="0" err="1" smtClean="0"/>
              <a:t>you</a:t>
            </a:r>
            <a:r>
              <a:rPr lang="es-ES" dirty="0" smtClean="0"/>
              <a:t>?</a:t>
            </a:r>
          </a:p>
          <a:p>
            <a:pPr marL="514350" indent="-514350">
              <a:buFont typeface="+mj-lt"/>
              <a:buAutoNum type="arabicPeriod"/>
            </a:pPr>
            <a:r>
              <a:rPr lang="es-ES" dirty="0" err="1" smtClean="0"/>
              <a:t>Nice</a:t>
            </a:r>
            <a:r>
              <a:rPr lang="es-ES" dirty="0" smtClean="0"/>
              <a:t> </a:t>
            </a:r>
            <a:r>
              <a:rPr lang="es-ES" dirty="0" err="1" smtClean="0"/>
              <a:t>to</a:t>
            </a:r>
            <a:r>
              <a:rPr lang="es-ES" dirty="0" smtClean="0"/>
              <a:t> </a:t>
            </a:r>
            <a:r>
              <a:rPr lang="es-ES" dirty="0" err="1" smtClean="0"/>
              <a:t>meet</a:t>
            </a:r>
            <a:r>
              <a:rPr lang="es-ES" dirty="0" smtClean="0"/>
              <a:t> </a:t>
            </a:r>
            <a:r>
              <a:rPr lang="es-ES" dirty="0" err="1" smtClean="0"/>
              <a:t>you</a:t>
            </a:r>
            <a:r>
              <a:rPr lang="es-ES" dirty="0" smtClean="0"/>
              <a:t>.</a:t>
            </a:r>
          </a:p>
          <a:p>
            <a:pPr marL="514350" indent="-514350">
              <a:buFont typeface="+mj-lt"/>
              <a:buAutoNum type="arabicPeriod"/>
            </a:pPr>
            <a:r>
              <a:rPr lang="es-ES" dirty="0" smtClean="0"/>
              <a:t>I </a:t>
            </a:r>
            <a:r>
              <a:rPr lang="es-ES" dirty="0" err="1" smtClean="0"/>
              <a:t>play</a:t>
            </a:r>
            <a:r>
              <a:rPr lang="es-ES" dirty="0" smtClean="0"/>
              <a:t> </a:t>
            </a:r>
            <a:r>
              <a:rPr lang="es-ES" dirty="0" err="1" smtClean="0"/>
              <a:t>the</a:t>
            </a:r>
            <a:r>
              <a:rPr lang="es-ES" dirty="0" smtClean="0"/>
              <a:t> guitar.</a:t>
            </a:r>
          </a:p>
          <a:p>
            <a:pPr marL="514350" indent="-514350">
              <a:buFont typeface="+mj-lt"/>
              <a:buAutoNum type="arabicPeriod"/>
            </a:pPr>
            <a:r>
              <a:rPr lang="es-ES" dirty="0" smtClean="0"/>
              <a:t>I </a:t>
            </a:r>
            <a:r>
              <a:rPr lang="es-ES" dirty="0" err="1" smtClean="0"/>
              <a:t>study</a:t>
            </a:r>
            <a:r>
              <a:rPr lang="es-ES" dirty="0" smtClean="0"/>
              <a:t> English.</a:t>
            </a:r>
          </a:p>
          <a:p>
            <a:pPr marL="514350" indent="-514350">
              <a:buFont typeface="+mj-lt"/>
              <a:buAutoNum type="arabicPeriod"/>
            </a:pPr>
            <a:r>
              <a:rPr lang="es-ES" dirty="0" smtClean="0"/>
              <a:t>I </a:t>
            </a:r>
            <a:r>
              <a:rPr lang="es-ES" dirty="0" err="1" smtClean="0"/>
              <a:t>travel</a:t>
            </a:r>
            <a:r>
              <a:rPr lang="es-ES" dirty="0" smtClean="0"/>
              <a:t> </a:t>
            </a:r>
            <a:r>
              <a:rPr lang="es-ES" dirty="0" err="1" smtClean="0"/>
              <a:t>to</a:t>
            </a:r>
            <a:r>
              <a:rPr lang="es-ES" dirty="0" smtClean="0"/>
              <a:t> Bolivia</a:t>
            </a:r>
          </a:p>
          <a:p>
            <a:pPr marL="514350" indent="-514350">
              <a:buFont typeface="+mj-lt"/>
              <a:buAutoNum type="arabicPeriod"/>
            </a:pPr>
            <a:r>
              <a:rPr lang="es-ES" dirty="0"/>
              <a:t>B – O – L – I – V – I – A</a:t>
            </a:r>
          </a:p>
          <a:p>
            <a:endParaRPr lang="es-ES"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a:t>
            </a:fld>
            <a:endParaRPr lang="es-BO"/>
          </a:p>
        </p:txBody>
      </p:sp>
    </p:spTree>
    <p:extLst>
      <p:ext uri="{BB962C8B-B14F-4D97-AF65-F5344CB8AC3E}">
        <p14:creationId xmlns:p14="http://schemas.microsoft.com/office/powerpoint/2010/main" val="386825571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APARATO FONADOR</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Para hablar el ser humano no necesita de un órgano especial sino que hace uso de algunos órganos pertenecientes al aparato respiratorio y al aparato digestivo</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20</a:t>
            </a:fld>
            <a:endParaRPr lang="es-BO"/>
          </a:p>
        </p:txBody>
      </p:sp>
    </p:spTree>
    <p:extLst>
      <p:ext uri="{BB962C8B-B14F-4D97-AF65-F5344CB8AC3E}">
        <p14:creationId xmlns:p14="http://schemas.microsoft.com/office/powerpoint/2010/main" val="225183647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APARATO FONADOR</a:t>
            </a:r>
            <a:endParaRPr lang="es-BO" dirty="0"/>
          </a:p>
        </p:txBody>
      </p:sp>
      <p:sp>
        <p:nvSpPr>
          <p:cNvPr id="3" name="2 Marcador de contenido"/>
          <p:cNvSpPr>
            <a:spLocks noGrp="1"/>
          </p:cNvSpPr>
          <p:nvPr>
            <p:ph idx="1"/>
          </p:nvPr>
        </p:nvSpPr>
        <p:spPr>
          <a:xfrm>
            <a:off x="4500885" y="1397123"/>
            <a:ext cx="4734873" cy="4255865"/>
          </a:xfrm>
        </p:spPr>
        <p:txBody>
          <a:bodyPr>
            <a:normAutofit fontScale="92500" lnSpcReduction="10000"/>
          </a:bodyPr>
          <a:lstStyle/>
          <a:p>
            <a:r>
              <a:rPr lang="es-ES" dirty="0" smtClean="0">
                <a:solidFill>
                  <a:schemeClr val="tx1">
                    <a:lumMod val="75000"/>
                    <a:lumOff val="25000"/>
                  </a:schemeClr>
                </a:solidFill>
              </a:rPr>
              <a:t>Cavidad </a:t>
            </a:r>
            <a:r>
              <a:rPr lang="es-ES" dirty="0" err="1" smtClean="0">
                <a:solidFill>
                  <a:schemeClr val="tx1">
                    <a:lumMod val="75000"/>
                    <a:lumOff val="25000"/>
                  </a:schemeClr>
                </a:solidFill>
              </a:rPr>
              <a:t>infraglótica</a:t>
            </a:r>
            <a:r>
              <a:rPr lang="es-ES" dirty="0" smtClean="0">
                <a:solidFill>
                  <a:schemeClr val="tx1">
                    <a:lumMod val="75000"/>
                    <a:lumOff val="25000"/>
                  </a:schemeClr>
                </a:solidFill>
              </a:rPr>
              <a:t> u órgano respiratorio</a:t>
            </a:r>
          </a:p>
          <a:p>
            <a:r>
              <a:rPr lang="es-ES" dirty="0" smtClean="0">
                <a:solidFill>
                  <a:schemeClr val="tx1">
                    <a:lumMod val="75000"/>
                    <a:lumOff val="25000"/>
                  </a:schemeClr>
                </a:solidFill>
              </a:rPr>
              <a:t>Cavidad glótica o laríngea</a:t>
            </a:r>
          </a:p>
          <a:p>
            <a:r>
              <a:rPr lang="es-ES" dirty="0" smtClean="0">
                <a:solidFill>
                  <a:schemeClr val="tx1">
                    <a:lumMod val="75000"/>
                    <a:lumOff val="25000"/>
                  </a:schemeClr>
                </a:solidFill>
              </a:rPr>
              <a:t>Cavidad </a:t>
            </a:r>
            <a:r>
              <a:rPr lang="es-ES" dirty="0" err="1" smtClean="0">
                <a:solidFill>
                  <a:schemeClr val="tx1">
                    <a:lumMod val="75000"/>
                    <a:lumOff val="25000"/>
                  </a:schemeClr>
                </a:solidFill>
              </a:rPr>
              <a:t>supraglótica</a:t>
            </a:r>
            <a:r>
              <a:rPr lang="es-ES" dirty="0" smtClean="0">
                <a:solidFill>
                  <a:schemeClr val="tx1">
                    <a:lumMod val="75000"/>
                    <a:lumOff val="25000"/>
                  </a:schemeClr>
                </a:solidFill>
              </a:rPr>
              <a:t> o cavidades resonadoras</a:t>
            </a:r>
          </a:p>
          <a:p>
            <a:pPr lvl="1"/>
            <a:r>
              <a:rPr lang="es-ES" dirty="0" smtClean="0">
                <a:solidFill>
                  <a:schemeClr val="tx1">
                    <a:lumMod val="75000"/>
                    <a:lumOff val="25000"/>
                  </a:schemeClr>
                </a:solidFill>
              </a:rPr>
              <a:t>La faringe</a:t>
            </a:r>
          </a:p>
          <a:p>
            <a:pPr lvl="1"/>
            <a:r>
              <a:rPr lang="es-ES" dirty="0" smtClean="0">
                <a:solidFill>
                  <a:schemeClr val="tx1">
                    <a:lumMod val="75000"/>
                    <a:lumOff val="25000"/>
                  </a:schemeClr>
                </a:solidFill>
              </a:rPr>
              <a:t>La cavidad nasal</a:t>
            </a:r>
          </a:p>
          <a:p>
            <a:pPr lvl="1"/>
            <a:r>
              <a:rPr lang="es-ES" dirty="0" smtClean="0">
                <a:solidFill>
                  <a:schemeClr val="tx1">
                    <a:lumMod val="75000"/>
                    <a:lumOff val="25000"/>
                  </a:schemeClr>
                </a:solidFill>
              </a:rPr>
              <a:t>La cavidad bucal</a:t>
            </a:r>
            <a:endParaRPr lang="es-BO" dirty="0">
              <a:solidFill>
                <a:schemeClr val="tx1">
                  <a:lumMod val="75000"/>
                  <a:lumOff val="25000"/>
                </a:schemeClr>
              </a:solidFill>
            </a:endParaRPr>
          </a:p>
        </p:txBody>
      </p:sp>
      <p:pic>
        <p:nvPicPr>
          <p:cNvPr id="1026" name="Picture 2" descr="F:\seminario\img\car 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58927" t="25844" r="4768" b="29482"/>
          <a:stretch/>
        </p:blipFill>
        <p:spPr bwMode="auto">
          <a:xfrm>
            <a:off x="252413" y="1548532"/>
            <a:ext cx="4184152"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B3140F15-A1E3-46BC-8505-A7A569C0A583}" type="slidenum">
              <a:rPr lang="es-BO" smtClean="0"/>
              <a:t>21</a:t>
            </a:fld>
            <a:endParaRPr lang="es-BO"/>
          </a:p>
        </p:txBody>
      </p:sp>
    </p:spTree>
    <p:extLst>
      <p:ext uri="{BB962C8B-B14F-4D97-AF65-F5344CB8AC3E}">
        <p14:creationId xmlns:p14="http://schemas.microsoft.com/office/powerpoint/2010/main" val="36056629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22</a:t>
            </a:fld>
            <a:endParaRPr lang="es-BO"/>
          </a:p>
        </p:txBody>
      </p:sp>
      <p:pic>
        <p:nvPicPr>
          <p:cNvPr id="3074" name="Picture 2" descr="Resultado de imagen para fonologia ingles vocales b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509" y="288391"/>
            <a:ext cx="7344816" cy="55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6831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pic>
        <p:nvPicPr>
          <p:cNvPr id="4" name="Picture 2" descr="F:\seminario\img\car 006.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46" t="14733" r="50533" b="25450"/>
          <a:stretch/>
        </p:blipFill>
        <p:spPr bwMode="auto">
          <a:xfrm>
            <a:off x="2700685" y="396404"/>
            <a:ext cx="4587637" cy="520841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B3140F15-A1E3-46BC-8505-A7A569C0A583}" type="slidenum">
              <a:rPr lang="es-BO" smtClean="0"/>
              <a:t>23</a:t>
            </a:fld>
            <a:endParaRPr lang="es-BO"/>
          </a:p>
        </p:txBody>
      </p:sp>
    </p:spTree>
    <p:extLst>
      <p:ext uri="{BB962C8B-B14F-4D97-AF65-F5344CB8AC3E}">
        <p14:creationId xmlns:p14="http://schemas.microsoft.com/office/powerpoint/2010/main" val="163538447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2268612"/>
            <a:ext cx="8749665" cy="1020233"/>
          </a:xfrm>
        </p:spPr>
        <p:txBody>
          <a:bodyPr>
            <a:noAutofit/>
          </a:bodyPr>
          <a:lstStyle/>
          <a:p>
            <a:pPr lvl="0"/>
            <a:r>
              <a:rPr lang="es-ES" sz="6000" b="1" dirty="0" smtClean="0"/>
              <a:t>CLASIFICACIÓN ARTICULATORIA DE LOS SONIDOS DEL LENGUAJE</a:t>
            </a:r>
            <a:endParaRPr lang="es-BO" sz="6000" b="1" dirty="0"/>
          </a:p>
        </p:txBody>
      </p:sp>
      <p:sp>
        <p:nvSpPr>
          <p:cNvPr id="3" name="2 Marcador de contenido"/>
          <p:cNvSpPr>
            <a:spLocks noGrp="1"/>
          </p:cNvSpPr>
          <p:nvPr>
            <p:ph idx="1"/>
          </p:nvPr>
        </p:nvSpPr>
        <p:spPr/>
        <p:txBody>
          <a:bodyPr/>
          <a:lstStyle/>
          <a:p>
            <a:endParaRPr lang="es-BO"/>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24</a:t>
            </a:fld>
            <a:endParaRPr lang="es-BO"/>
          </a:p>
        </p:txBody>
      </p:sp>
    </p:spTree>
    <p:extLst>
      <p:ext uri="{BB962C8B-B14F-4D97-AF65-F5344CB8AC3E}">
        <p14:creationId xmlns:p14="http://schemas.microsoft.com/office/powerpoint/2010/main" val="202122886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VOCALES</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Las vocales son los sonidos que presentan la mayor abertura de los órganos articulatorios y el mayor número de </a:t>
            </a:r>
            <a:r>
              <a:rPr lang="es-ES" dirty="0" smtClean="0">
                <a:solidFill>
                  <a:schemeClr val="tx1">
                    <a:lumMod val="75000"/>
                    <a:lumOff val="25000"/>
                  </a:schemeClr>
                </a:solidFill>
              </a:rPr>
              <a:t>vibraciones de </a:t>
            </a:r>
            <a:r>
              <a:rPr lang="es-ES" dirty="0" smtClean="0">
                <a:solidFill>
                  <a:schemeClr val="tx1">
                    <a:lumMod val="75000"/>
                    <a:lumOff val="25000"/>
                  </a:schemeClr>
                </a:solidFill>
              </a:rPr>
              <a:t>las cuerdas vocales.</a:t>
            </a:r>
          </a:p>
          <a:p>
            <a:r>
              <a:rPr lang="es-ES" dirty="0" smtClean="0">
                <a:solidFill>
                  <a:schemeClr val="tx1">
                    <a:lumMod val="75000"/>
                    <a:lumOff val="25000"/>
                  </a:schemeClr>
                </a:solidFill>
              </a:rPr>
              <a:t>La diversidad de las vocales resulta de la forma que presenta el resonador bucal a causa de la posición de la lengua o labios.</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25</a:t>
            </a:fld>
            <a:endParaRPr lang="es-BO"/>
          </a:p>
        </p:txBody>
      </p:sp>
    </p:spTree>
    <p:extLst>
      <p:ext uri="{BB962C8B-B14F-4D97-AF65-F5344CB8AC3E}">
        <p14:creationId xmlns:p14="http://schemas.microsoft.com/office/powerpoint/2010/main" val="425735251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2484636"/>
            <a:ext cx="8749665" cy="1020233"/>
          </a:xfrm>
        </p:spPr>
        <p:txBody>
          <a:bodyPr>
            <a:normAutofit fontScale="90000"/>
          </a:bodyPr>
          <a:lstStyle/>
          <a:p>
            <a:r>
              <a:rPr lang="es-ES" dirty="0" smtClean="0"/>
              <a:t>PRIMER VIDEO</a:t>
            </a:r>
            <a:br>
              <a:rPr lang="es-ES" dirty="0" smtClean="0"/>
            </a:br>
            <a:r>
              <a:rPr lang="es-BO" dirty="0"/>
              <a:t>Los Sonidos del Alfabeto Fonético Internacional (IPA en Inglés) Parte 1</a:t>
            </a: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26</a:t>
            </a:fld>
            <a:endParaRPr lang="es-BO"/>
          </a:p>
        </p:txBody>
      </p:sp>
    </p:spTree>
    <p:extLst>
      <p:ext uri="{BB962C8B-B14F-4D97-AF65-F5344CB8AC3E}">
        <p14:creationId xmlns:p14="http://schemas.microsoft.com/office/powerpoint/2010/main" val="211819682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27</a:t>
            </a:fld>
            <a:endParaRPr lang="es-BO"/>
          </a:p>
        </p:txBody>
      </p:sp>
      <p:pic>
        <p:nvPicPr>
          <p:cNvPr id="5122" name="Picture 2" descr="Resultado de imagen para ejemplos vocales del ingle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t="20538" b="7659"/>
          <a:stretch/>
        </p:blipFill>
        <p:spPr bwMode="auto">
          <a:xfrm>
            <a:off x="232358" y="1260500"/>
            <a:ext cx="927552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4612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3" y="540420"/>
            <a:ext cx="8749665" cy="1020233"/>
          </a:xfrm>
        </p:spPr>
        <p:txBody>
          <a:bodyPr>
            <a:normAutofit fontScale="90000"/>
          </a:bodyPr>
          <a:lstStyle/>
          <a:p>
            <a:r>
              <a:rPr lang="es-ES" dirty="0" smtClean="0"/>
              <a:t>DESCRIPCIÓN ARTICULATORIA DE LAS VOCALES</a:t>
            </a:r>
            <a:endParaRPr lang="es-BO" dirty="0"/>
          </a:p>
        </p:txBody>
      </p:sp>
      <p:sp>
        <p:nvSpPr>
          <p:cNvPr id="3" name="2 Marcador de contenido"/>
          <p:cNvSpPr>
            <a:spLocks noGrp="1"/>
          </p:cNvSpPr>
          <p:nvPr>
            <p:ph idx="1"/>
          </p:nvPr>
        </p:nvSpPr>
        <p:spPr>
          <a:xfrm>
            <a:off x="486093" y="1836564"/>
            <a:ext cx="8749665" cy="3631604"/>
          </a:xfrm>
        </p:spPr>
        <p:txBody>
          <a:bodyPr/>
          <a:lstStyle/>
          <a:p>
            <a:r>
              <a:rPr lang="es-ES" dirty="0" smtClean="0">
                <a:solidFill>
                  <a:schemeClr val="tx1">
                    <a:lumMod val="75000"/>
                    <a:lumOff val="25000"/>
                  </a:schemeClr>
                </a:solidFill>
              </a:rPr>
              <a:t>La posición de la lengua (baja, media, alta)</a:t>
            </a:r>
          </a:p>
          <a:p>
            <a:r>
              <a:rPr lang="es-ES" dirty="0" smtClean="0">
                <a:solidFill>
                  <a:schemeClr val="tx1">
                    <a:lumMod val="75000"/>
                    <a:lumOff val="25000"/>
                  </a:schemeClr>
                </a:solidFill>
              </a:rPr>
              <a:t>La abertura de la boca (cerradas, abiertas, </a:t>
            </a:r>
            <a:r>
              <a:rPr lang="es-ES" dirty="0" err="1" smtClean="0">
                <a:solidFill>
                  <a:schemeClr val="tx1">
                    <a:lumMod val="75000"/>
                    <a:lumOff val="25000"/>
                  </a:schemeClr>
                </a:solidFill>
              </a:rPr>
              <a:t>semiabiertas</a:t>
            </a:r>
            <a:r>
              <a:rPr lang="es-ES" dirty="0" smtClean="0">
                <a:solidFill>
                  <a:schemeClr val="tx1">
                    <a:lumMod val="75000"/>
                    <a:lumOff val="25000"/>
                  </a:schemeClr>
                </a:solidFill>
              </a:rPr>
              <a:t>)</a:t>
            </a:r>
          </a:p>
          <a:p>
            <a:r>
              <a:rPr lang="es-ES" dirty="0" smtClean="0">
                <a:solidFill>
                  <a:schemeClr val="tx1">
                    <a:lumMod val="75000"/>
                    <a:lumOff val="25000"/>
                  </a:schemeClr>
                </a:solidFill>
              </a:rPr>
              <a:t>La posición de los labios (redondeadas y no redondeadas)</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28</a:t>
            </a:fld>
            <a:endParaRPr lang="es-BO"/>
          </a:p>
        </p:txBody>
      </p:sp>
    </p:spTree>
    <p:extLst>
      <p:ext uri="{BB962C8B-B14F-4D97-AF65-F5344CB8AC3E}">
        <p14:creationId xmlns:p14="http://schemas.microsoft.com/office/powerpoint/2010/main" val="83366591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3" y="540420"/>
            <a:ext cx="8749665" cy="1020233"/>
          </a:xfrm>
        </p:spPr>
        <p:txBody>
          <a:bodyPr>
            <a:normAutofit fontScale="90000"/>
          </a:bodyPr>
          <a:lstStyle/>
          <a:p>
            <a:r>
              <a:rPr lang="es-ES" dirty="0" smtClean="0"/>
              <a:t>DESCRIPCIÓN ARTICULATORIA DE LAS VOCALES</a:t>
            </a:r>
            <a:endParaRPr lang="es-BO" dirty="0"/>
          </a:p>
        </p:txBody>
      </p:sp>
      <p:sp>
        <p:nvSpPr>
          <p:cNvPr id="3" name="2 Marcador de contenido"/>
          <p:cNvSpPr>
            <a:spLocks noGrp="1"/>
          </p:cNvSpPr>
          <p:nvPr>
            <p:ph idx="1"/>
          </p:nvPr>
        </p:nvSpPr>
        <p:spPr>
          <a:xfrm>
            <a:off x="486093" y="1836564"/>
            <a:ext cx="8749665" cy="3631604"/>
          </a:xfrm>
        </p:spPr>
        <p:txBody>
          <a:bodyPr/>
          <a:lstStyle/>
          <a:p>
            <a:r>
              <a:rPr lang="es-ES" dirty="0" smtClean="0">
                <a:solidFill>
                  <a:schemeClr val="tx1">
                    <a:lumMod val="75000"/>
                    <a:lumOff val="25000"/>
                  </a:schemeClr>
                </a:solidFill>
              </a:rPr>
              <a:t>La nasalización</a:t>
            </a:r>
          </a:p>
          <a:p>
            <a:r>
              <a:rPr lang="es-ES" dirty="0" smtClean="0">
                <a:solidFill>
                  <a:schemeClr val="tx1">
                    <a:lumMod val="75000"/>
                    <a:lumOff val="25000"/>
                  </a:schemeClr>
                </a:solidFill>
              </a:rPr>
              <a:t>El ensordecimiento</a:t>
            </a:r>
          </a:p>
          <a:p>
            <a:r>
              <a:rPr lang="es-ES" dirty="0" smtClean="0">
                <a:solidFill>
                  <a:schemeClr val="tx1">
                    <a:lumMod val="75000"/>
                    <a:lumOff val="25000"/>
                  </a:schemeClr>
                </a:solidFill>
              </a:rPr>
              <a:t>La diptongación</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29</a:t>
            </a:fld>
            <a:endParaRPr lang="es-BO"/>
          </a:p>
        </p:txBody>
      </p:sp>
    </p:spTree>
    <p:extLst>
      <p:ext uri="{BB962C8B-B14F-4D97-AF65-F5344CB8AC3E}">
        <p14:creationId xmlns:p14="http://schemas.microsoft.com/office/powerpoint/2010/main" val="7769059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a:t>
            </a:fld>
            <a:endParaRPr lang="es-BO"/>
          </a:p>
        </p:txBody>
      </p:sp>
      <p:pic>
        <p:nvPicPr>
          <p:cNvPr id="5" name="Picture 2" descr="Resultado de imagen para fonemas del ing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437" y="1332508"/>
            <a:ext cx="877430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9547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30</a:t>
            </a:fld>
            <a:endParaRPr lang="es-BO"/>
          </a:p>
        </p:txBody>
      </p:sp>
      <p:pic>
        <p:nvPicPr>
          <p:cNvPr id="1026" name="Picture 2" descr="Resultado de imagen para fonologia ingles vo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533" y="612428"/>
            <a:ext cx="6728211" cy="501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0557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31</a:t>
            </a:fld>
            <a:endParaRPr lang="es-BO"/>
          </a:p>
        </p:txBody>
      </p:sp>
      <p:pic>
        <p:nvPicPr>
          <p:cNvPr id="2052" name="Picture 4" descr="Resultado de imagen para fonologia ingles vocales b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45" y="756444"/>
            <a:ext cx="8533333" cy="486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6425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ARTICULACIÓN DE LAS VOCALES EN ESPAÑOL Y EN INGLÉS</a:t>
            </a:r>
            <a:endParaRPr lang="es-BO" dirty="0"/>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32</a:t>
            </a:fld>
            <a:endParaRPr lang="es-BO"/>
          </a:p>
        </p:txBody>
      </p:sp>
      <p:pic>
        <p:nvPicPr>
          <p:cNvPr id="4098" name="Picture 2" descr="Resultado de imagen para fonologia vocales del ingles"/>
          <p:cNvPicPr>
            <a:picLocks noChangeAspect="1" noChangeArrowheads="1"/>
          </p:cNvPicPr>
          <p:nvPr/>
        </p:nvPicPr>
        <p:blipFill rotWithShape="1">
          <a:blip r:embed="rId2">
            <a:extLst>
              <a:ext uri="{28A0092B-C50C-407E-A947-70E740481C1C}">
                <a14:useLocalDpi xmlns:a14="http://schemas.microsoft.com/office/drawing/2010/main" val="0"/>
              </a:ext>
            </a:extLst>
          </a:blip>
          <a:srcRect t="25858"/>
          <a:stretch/>
        </p:blipFill>
        <p:spPr bwMode="auto">
          <a:xfrm>
            <a:off x="828477" y="1438379"/>
            <a:ext cx="8064896" cy="448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1797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CONSONANTES</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Modo de articulación</a:t>
            </a:r>
          </a:p>
          <a:p>
            <a:r>
              <a:rPr lang="es-ES" dirty="0" smtClean="0">
                <a:solidFill>
                  <a:schemeClr val="tx1">
                    <a:lumMod val="75000"/>
                    <a:lumOff val="25000"/>
                  </a:schemeClr>
                </a:solidFill>
              </a:rPr>
              <a:t>Punto de articulación</a:t>
            </a:r>
          </a:p>
          <a:p>
            <a:r>
              <a:rPr lang="es-ES" dirty="0" smtClean="0">
                <a:solidFill>
                  <a:schemeClr val="tx1">
                    <a:lumMod val="75000"/>
                    <a:lumOff val="25000"/>
                  </a:schemeClr>
                </a:solidFill>
              </a:rPr>
              <a:t>La sonoridad</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33</a:t>
            </a:fld>
            <a:endParaRPr lang="es-BO"/>
          </a:p>
        </p:txBody>
      </p:sp>
    </p:spTree>
    <p:extLst>
      <p:ext uri="{BB962C8B-B14F-4D97-AF65-F5344CB8AC3E}">
        <p14:creationId xmlns:p14="http://schemas.microsoft.com/office/powerpoint/2010/main" val="156606783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34</a:t>
            </a:fld>
            <a:endParaRPr lang="es-BO"/>
          </a:p>
        </p:txBody>
      </p:sp>
      <p:pic>
        <p:nvPicPr>
          <p:cNvPr id="6146" name="Picture 2" descr="Resultado de imagen para consonantes fonologia ingles ejemplos"/>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96429" y="1715286"/>
            <a:ext cx="8928992" cy="285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6519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SÍMBOLOS FONÉTICOS</a:t>
            </a:r>
            <a:endParaRPr lang="es-BO" dirty="0"/>
          </a:p>
        </p:txBody>
      </p:sp>
      <p:sp>
        <p:nvSpPr>
          <p:cNvPr id="3" name="2 Marcador de contenido"/>
          <p:cNvSpPr>
            <a:spLocks noGrp="1"/>
          </p:cNvSpPr>
          <p:nvPr>
            <p:ph idx="1"/>
          </p:nvPr>
        </p:nvSpPr>
        <p:spPr/>
        <p:txBody>
          <a:bodyPr/>
          <a:lstStyle/>
          <a:p>
            <a:endParaRPr lang="es-BO" dirty="0"/>
          </a:p>
        </p:txBody>
      </p:sp>
      <p:pic>
        <p:nvPicPr>
          <p:cNvPr id="2052" name="Picture 4" descr="F:\seminario\img\car 009.jpg"/>
          <p:cNvPicPr>
            <a:picLocks noChangeAspect="1" noChangeArrowheads="1"/>
          </p:cNvPicPr>
          <p:nvPr/>
        </p:nvPicPr>
        <p:blipFill rotWithShape="1">
          <a:blip r:embed="rId2">
            <a:extLst>
              <a:ext uri="{28A0092B-C50C-407E-A947-70E740481C1C}">
                <a14:useLocalDpi xmlns:a14="http://schemas.microsoft.com/office/drawing/2010/main" val="0"/>
              </a:ext>
            </a:extLst>
          </a:blip>
          <a:srcRect l="58526" t="10103" r="3031" b="2987"/>
          <a:stretch/>
        </p:blipFill>
        <p:spPr bwMode="auto">
          <a:xfrm>
            <a:off x="5529332" y="1116484"/>
            <a:ext cx="2859985" cy="47024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seminario\img\car 009.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10" t="9741" r="48610" b="13154"/>
          <a:stretch/>
        </p:blipFill>
        <p:spPr bwMode="auto">
          <a:xfrm>
            <a:off x="972493" y="1116484"/>
            <a:ext cx="3240360" cy="464962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B3140F15-A1E3-46BC-8505-A7A569C0A583}" type="slidenum">
              <a:rPr lang="es-BO" smtClean="0"/>
              <a:t>35</a:t>
            </a:fld>
            <a:endParaRPr lang="es-BO"/>
          </a:p>
        </p:txBody>
      </p:sp>
    </p:spTree>
    <p:extLst>
      <p:ext uri="{BB962C8B-B14F-4D97-AF65-F5344CB8AC3E}">
        <p14:creationId xmlns:p14="http://schemas.microsoft.com/office/powerpoint/2010/main" val="300086123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SÍMBOLOS FONÉTICOS</a:t>
            </a:r>
            <a:endParaRPr lang="es-BO" dirty="0"/>
          </a:p>
        </p:txBody>
      </p:sp>
      <p:sp>
        <p:nvSpPr>
          <p:cNvPr id="3" name="2 Marcador de contenido"/>
          <p:cNvSpPr>
            <a:spLocks noGrp="1"/>
          </p:cNvSpPr>
          <p:nvPr>
            <p:ph idx="1"/>
          </p:nvPr>
        </p:nvSpPr>
        <p:spPr/>
        <p:txBody>
          <a:bodyPr/>
          <a:lstStyle/>
          <a:p>
            <a:endParaRPr lang="es-BO" dirty="0"/>
          </a:p>
        </p:txBody>
      </p:sp>
      <p:pic>
        <p:nvPicPr>
          <p:cNvPr id="3074" name="Picture 2" descr="F:\seminario\img\car 010.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67" t="9469" r="49762" b="3249"/>
          <a:stretch/>
        </p:blipFill>
        <p:spPr bwMode="auto">
          <a:xfrm>
            <a:off x="612453" y="1044476"/>
            <a:ext cx="2880320" cy="47773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seminario\img\car 010.jpg"/>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57405" r="9624" b="3515"/>
          <a:stretch/>
        </p:blipFill>
        <p:spPr bwMode="auto">
          <a:xfrm>
            <a:off x="3708797" y="1747120"/>
            <a:ext cx="5427184" cy="337203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B3140F15-A1E3-46BC-8505-A7A569C0A583}" type="slidenum">
              <a:rPr lang="es-BO" smtClean="0"/>
              <a:t>36</a:t>
            </a:fld>
            <a:endParaRPr lang="es-BO"/>
          </a:p>
        </p:txBody>
      </p:sp>
    </p:spTree>
    <p:extLst>
      <p:ext uri="{BB962C8B-B14F-4D97-AF65-F5344CB8AC3E}">
        <p14:creationId xmlns:p14="http://schemas.microsoft.com/office/powerpoint/2010/main" val="196886921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748" y="2628652"/>
            <a:ext cx="8749665" cy="1020233"/>
          </a:xfrm>
        </p:spPr>
        <p:txBody>
          <a:bodyPr>
            <a:normAutofit fontScale="90000"/>
          </a:bodyPr>
          <a:lstStyle/>
          <a:p>
            <a:r>
              <a:rPr lang="es-ES" dirty="0" smtClean="0"/>
              <a:t>SEGUNDO VIDEO</a:t>
            </a:r>
            <a:br>
              <a:rPr lang="es-ES" dirty="0" smtClean="0"/>
            </a:br>
            <a:r>
              <a:rPr lang="es-ES" dirty="0" smtClean="0"/>
              <a:t> </a:t>
            </a:r>
            <a:r>
              <a:rPr lang="es-BO" dirty="0"/>
              <a:t>Los Sonidos del Alfabeto Fonético Internacional (IPA en Inglés) Parte </a:t>
            </a:r>
            <a:r>
              <a:rPr lang="es-BO" dirty="0" smtClean="0"/>
              <a:t>2</a:t>
            </a:r>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37</a:t>
            </a:fld>
            <a:endParaRPr lang="es-BO"/>
          </a:p>
        </p:txBody>
      </p:sp>
    </p:spTree>
    <p:extLst>
      <p:ext uri="{BB962C8B-B14F-4D97-AF65-F5344CB8AC3E}">
        <p14:creationId xmlns:p14="http://schemas.microsoft.com/office/powerpoint/2010/main" val="289199945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 2da PARTE</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Fonología</a:t>
            </a:r>
          </a:p>
          <a:p>
            <a:r>
              <a:rPr lang="es-ES" dirty="0" smtClean="0">
                <a:solidFill>
                  <a:schemeClr val="tx1">
                    <a:lumMod val="75000"/>
                    <a:lumOff val="25000"/>
                  </a:schemeClr>
                </a:solidFill>
              </a:rPr>
              <a:t>Pronunciación y dialectos</a:t>
            </a:r>
          </a:p>
          <a:p>
            <a:r>
              <a:rPr lang="es-ES" dirty="0" smtClean="0">
                <a:solidFill>
                  <a:schemeClr val="tx1">
                    <a:lumMod val="75000"/>
                    <a:lumOff val="25000"/>
                  </a:schemeClr>
                </a:solidFill>
              </a:rPr>
              <a:t>Dialectos del idioma inglés</a:t>
            </a:r>
          </a:p>
          <a:p>
            <a:r>
              <a:rPr lang="es-ES" dirty="0" smtClean="0">
                <a:solidFill>
                  <a:schemeClr val="tx1">
                    <a:lumMod val="75000"/>
                    <a:lumOff val="25000"/>
                  </a:schemeClr>
                </a:solidFill>
              </a:rPr>
              <a:t>Diferencia entre inglés americano y británico</a:t>
            </a:r>
          </a:p>
          <a:p>
            <a:r>
              <a:rPr lang="es-ES" dirty="0" smtClean="0">
                <a:solidFill>
                  <a:schemeClr val="tx1">
                    <a:lumMod val="75000"/>
                    <a:lumOff val="25000"/>
                  </a:schemeClr>
                </a:solidFill>
              </a:rPr>
              <a:t>Consejos para mejorar la pronunciación</a:t>
            </a:r>
          </a:p>
          <a:p>
            <a:endParaRPr lang="es-ES" dirty="0" smtClean="0">
              <a:solidFill>
                <a:schemeClr val="tx1">
                  <a:lumMod val="75000"/>
                  <a:lumOff val="25000"/>
                </a:schemeClr>
              </a:solidFill>
            </a:endParaRPr>
          </a:p>
          <a:p>
            <a:endParaRPr lang="es-ES"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38</a:t>
            </a:fld>
            <a:endParaRPr lang="es-BO"/>
          </a:p>
        </p:txBody>
      </p:sp>
    </p:spTree>
    <p:extLst>
      <p:ext uri="{BB962C8B-B14F-4D97-AF65-F5344CB8AC3E}">
        <p14:creationId xmlns:p14="http://schemas.microsoft.com/office/powerpoint/2010/main" val="357596740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r>
              <a:rPr lang="en-US" dirty="0">
                <a:solidFill>
                  <a:schemeClr val="tx1">
                    <a:lumMod val="75000"/>
                    <a:lumOff val="25000"/>
                  </a:schemeClr>
                </a:solidFill>
              </a:rPr>
              <a:t>nice to meet you and thanks for all, please study don't give </a:t>
            </a:r>
            <a:r>
              <a:rPr lang="en-US" dirty="0" smtClean="0">
                <a:solidFill>
                  <a:schemeClr val="tx1">
                    <a:lumMod val="75000"/>
                    <a:lumOff val="25000"/>
                  </a:schemeClr>
                </a:solidFill>
              </a:rPr>
              <a:t>up.</a:t>
            </a:r>
          </a:p>
          <a:p>
            <a:endParaRPr lang="en-US" dirty="0">
              <a:solidFill>
                <a:schemeClr val="tx1">
                  <a:lumMod val="75000"/>
                  <a:lumOff val="25000"/>
                </a:schemeClr>
              </a:solidFill>
            </a:endParaRPr>
          </a:p>
          <a:p>
            <a:r>
              <a:rPr lang="es-BO" dirty="0" smtClean="0">
                <a:solidFill>
                  <a:schemeClr val="tx1">
                    <a:lumMod val="75000"/>
                    <a:lumOff val="25000"/>
                  </a:schemeClr>
                </a:solidFill>
                <a:hlinkClick r:id="rId2"/>
              </a:rPr>
              <a:t>[</a:t>
            </a:r>
            <a:r>
              <a:rPr lang="es-BO" dirty="0" err="1" smtClean="0">
                <a:solidFill>
                  <a:schemeClr val="tx1">
                    <a:lumMod val="75000"/>
                    <a:lumOff val="25000"/>
                  </a:schemeClr>
                </a:solidFill>
                <a:hlinkClick r:id="rId2"/>
              </a:rPr>
              <a:t>naɪs</a:t>
            </a:r>
            <a:r>
              <a:rPr lang="es-BO" dirty="0">
                <a:solidFill>
                  <a:schemeClr val="tx1">
                    <a:lumMod val="75000"/>
                    <a:lumOff val="25000"/>
                  </a:schemeClr>
                </a:solidFill>
              </a:rPr>
              <a:t> tu </a:t>
            </a:r>
            <a:r>
              <a:rPr lang="es-BO" dirty="0" err="1">
                <a:solidFill>
                  <a:schemeClr val="tx1">
                    <a:lumMod val="75000"/>
                    <a:lumOff val="25000"/>
                  </a:schemeClr>
                </a:solidFill>
              </a:rPr>
              <a:t>mit</a:t>
            </a:r>
            <a:r>
              <a:rPr lang="es-BO" dirty="0">
                <a:solidFill>
                  <a:schemeClr val="tx1">
                    <a:lumMod val="75000"/>
                    <a:lumOff val="25000"/>
                  </a:schemeClr>
                </a:solidFill>
              </a:rPr>
              <a:t> ju </a:t>
            </a:r>
            <a:r>
              <a:rPr lang="es-BO" dirty="0" err="1">
                <a:solidFill>
                  <a:schemeClr val="tx1">
                    <a:lumMod val="75000"/>
                    <a:lumOff val="25000"/>
                  </a:schemeClr>
                </a:solidFill>
              </a:rPr>
              <a:t>ænd</a:t>
            </a:r>
            <a:r>
              <a:rPr lang="es-BO" dirty="0">
                <a:solidFill>
                  <a:schemeClr val="tx1">
                    <a:lumMod val="75000"/>
                    <a:lumOff val="25000"/>
                  </a:schemeClr>
                </a:solidFill>
              </a:rPr>
              <a:t> </a:t>
            </a:r>
            <a:r>
              <a:rPr lang="el-GR" dirty="0">
                <a:solidFill>
                  <a:schemeClr val="tx1">
                    <a:lumMod val="75000"/>
                    <a:lumOff val="25000"/>
                  </a:schemeClr>
                </a:solidFill>
              </a:rPr>
              <a:t>θ</a:t>
            </a:r>
            <a:r>
              <a:rPr lang="es-BO" dirty="0" err="1">
                <a:solidFill>
                  <a:schemeClr val="tx1">
                    <a:lumMod val="75000"/>
                    <a:lumOff val="25000"/>
                  </a:schemeClr>
                </a:solidFill>
              </a:rPr>
              <a:t>æŋks</a:t>
            </a:r>
            <a:r>
              <a:rPr lang="es-BO" dirty="0">
                <a:solidFill>
                  <a:schemeClr val="tx1">
                    <a:lumMod val="75000"/>
                    <a:lumOff val="25000"/>
                  </a:schemeClr>
                </a:solidFill>
              </a:rPr>
              <a:t> </a:t>
            </a:r>
            <a:r>
              <a:rPr lang="es-BO" dirty="0" err="1">
                <a:solidFill>
                  <a:schemeClr val="tx1">
                    <a:lumMod val="75000"/>
                    <a:lumOff val="25000"/>
                  </a:schemeClr>
                </a:solidFill>
              </a:rPr>
              <a:t>fɔr</a:t>
            </a:r>
            <a:r>
              <a:rPr lang="es-BO" dirty="0">
                <a:solidFill>
                  <a:schemeClr val="tx1">
                    <a:lumMod val="75000"/>
                    <a:lumOff val="25000"/>
                  </a:schemeClr>
                </a:solidFill>
              </a:rPr>
              <a:t> </a:t>
            </a:r>
            <a:r>
              <a:rPr lang="es-BO" dirty="0" err="1" smtClean="0">
                <a:solidFill>
                  <a:schemeClr val="tx1">
                    <a:lumMod val="75000"/>
                    <a:lumOff val="25000"/>
                  </a:schemeClr>
                </a:solidFill>
              </a:rPr>
              <a:t>ɔl</a:t>
            </a:r>
            <a:r>
              <a:rPr lang="es-BO" dirty="0" smtClean="0">
                <a:solidFill>
                  <a:schemeClr val="tx1">
                    <a:lumMod val="75000"/>
                    <a:lumOff val="25000"/>
                  </a:schemeClr>
                </a:solidFill>
              </a:rPr>
              <a:t> </a:t>
            </a:r>
            <a:r>
              <a:rPr lang="es-BO" b="1" dirty="0" smtClean="0">
                <a:solidFill>
                  <a:schemeClr val="tx1">
                    <a:lumMod val="75000"/>
                    <a:lumOff val="25000"/>
                  </a:schemeClr>
                </a:solidFill>
              </a:rPr>
              <a:t>|</a:t>
            </a:r>
            <a:r>
              <a:rPr lang="es-BO" b="1" dirty="0">
                <a:solidFill>
                  <a:schemeClr val="tx1">
                    <a:lumMod val="75000"/>
                    <a:lumOff val="25000"/>
                  </a:schemeClr>
                </a:solidFill>
              </a:rPr>
              <a:t> </a:t>
            </a:r>
            <a:r>
              <a:rPr lang="es-BO" dirty="0" err="1">
                <a:solidFill>
                  <a:schemeClr val="tx1">
                    <a:lumMod val="75000"/>
                    <a:lumOff val="25000"/>
                  </a:schemeClr>
                </a:solidFill>
              </a:rPr>
              <a:t>pliz</a:t>
            </a:r>
            <a:r>
              <a:rPr lang="es-BO" dirty="0">
                <a:solidFill>
                  <a:schemeClr val="tx1">
                    <a:lumMod val="75000"/>
                    <a:lumOff val="25000"/>
                  </a:schemeClr>
                </a:solidFill>
              </a:rPr>
              <a:t> ˈ</a:t>
            </a:r>
            <a:r>
              <a:rPr lang="es-BO" dirty="0" err="1">
                <a:solidFill>
                  <a:schemeClr val="tx1">
                    <a:lumMod val="75000"/>
                    <a:lumOff val="25000"/>
                  </a:schemeClr>
                </a:solidFill>
              </a:rPr>
              <a:t>stʌdi</a:t>
            </a:r>
            <a:r>
              <a:rPr lang="es-BO" dirty="0">
                <a:solidFill>
                  <a:schemeClr val="tx1">
                    <a:lumMod val="75000"/>
                    <a:lumOff val="25000"/>
                  </a:schemeClr>
                </a:solidFill>
              </a:rPr>
              <a:t> </a:t>
            </a:r>
            <a:r>
              <a:rPr lang="es-BO" dirty="0" err="1">
                <a:solidFill>
                  <a:schemeClr val="tx1">
                    <a:lumMod val="75000"/>
                    <a:lumOff val="25000"/>
                  </a:schemeClr>
                </a:solidFill>
                <a:hlinkClick r:id="rId2"/>
              </a:rPr>
              <a:t>doʊnt</a:t>
            </a:r>
            <a:r>
              <a:rPr lang="es-BO" dirty="0">
                <a:solidFill>
                  <a:schemeClr val="tx1">
                    <a:lumMod val="75000"/>
                    <a:lumOff val="25000"/>
                  </a:schemeClr>
                </a:solidFill>
              </a:rPr>
              <a:t> </a:t>
            </a:r>
            <a:r>
              <a:rPr lang="es-BO" dirty="0" err="1">
                <a:solidFill>
                  <a:schemeClr val="tx1">
                    <a:lumMod val="75000"/>
                    <a:lumOff val="25000"/>
                  </a:schemeClr>
                </a:solidFill>
              </a:rPr>
              <a:t>gɪv</a:t>
            </a:r>
            <a:r>
              <a:rPr lang="es-BO" dirty="0">
                <a:solidFill>
                  <a:schemeClr val="tx1">
                    <a:lumMod val="75000"/>
                    <a:lumOff val="25000"/>
                  </a:schemeClr>
                </a:solidFill>
              </a:rPr>
              <a:t> </a:t>
            </a:r>
            <a:r>
              <a:rPr lang="es-BO" dirty="0" err="1" smtClean="0">
                <a:solidFill>
                  <a:schemeClr val="tx1">
                    <a:lumMod val="75000"/>
                    <a:lumOff val="25000"/>
                  </a:schemeClr>
                </a:solidFill>
              </a:rPr>
              <a:t>ʌp</a:t>
            </a:r>
            <a:r>
              <a:rPr lang="es-BO" dirty="0" smtClean="0">
                <a:solidFill>
                  <a:schemeClr val="tx1">
                    <a:lumMod val="75000"/>
                    <a:lumOff val="25000"/>
                  </a:schemeClr>
                </a:solidFill>
              </a:rPr>
              <a:t>]</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39</a:t>
            </a:fld>
            <a:endParaRPr lang="es-BO"/>
          </a:p>
        </p:txBody>
      </p:sp>
    </p:spTree>
    <p:extLst>
      <p:ext uri="{BB962C8B-B14F-4D97-AF65-F5344CB8AC3E}">
        <p14:creationId xmlns:p14="http://schemas.microsoft.com/office/powerpoint/2010/main" val="40271384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24421" y="540420"/>
            <a:ext cx="9145016" cy="5184575"/>
          </a:xfrm>
        </p:spPr>
        <p:txBody>
          <a:bodyPr>
            <a:normAutofit fontScale="92500" lnSpcReduction="20000"/>
          </a:bodyPr>
          <a:lstStyle/>
          <a:p>
            <a:r>
              <a:rPr lang="es-ES" b="1" dirty="0" smtClean="0">
                <a:solidFill>
                  <a:schemeClr val="tx1">
                    <a:lumMod val="75000"/>
                    <a:lumOff val="25000"/>
                  </a:schemeClr>
                </a:solidFill>
              </a:rPr>
              <a:t>hi</a:t>
            </a:r>
            <a:r>
              <a:rPr lang="es-ES" dirty="0">
                <a:solidFill>
                  <a:schemeClr val="tx1">
                    <a:lumMod val="75000"/>
                    <a:lumOff val="25000"/>
                  </a:schemeClr>
                </a:solidFill>
              </a:rPr>
              <a:t>  /</a:t>
            </a:r>
            <a:r>
              <a:rPr lang="es-ES" dirty="0" err="1">
                <a:solidFill>
                  <a:schemeClr val="tx1">
                    <a:lumMod val="75000"/>
                    <a:lumOff val="25000"/>
                  </a:schemeClr>
                </a:solidFill>
              </a:rPr>
              <a:t>haɪ</a:t>
            </a:r>
            <a:r>
              <a:rPr lang="es-ES" dirty="0" smtClean="0">
                <a:solidFill>
                  <a:schemeClr val="tx1">
                    <a:lumMod val="75000"/>
                    <a:lumOff val="25000"/>
                  </a:schemeClr>
                </a:solidFill>
              </a:rPr>
              <a:t>/</a:t>
            </a:r>
          </a:p>
          <a:p>
            <a:r>
              <a:rPr lang="es-ES" b="1" dirty="0" err="1" smtClean="0">
                <a:solidFill>
                  <a:schemeClr val="tx1">
                    <a:lumMod val="75000"/>
                    <a:lumOff val="25000"/>
                  </a:schemeClr>
                </a:solidFill>
              </a:rPr>
              <a:t>happy</a:t>
            </a:r>
            <a:r>
              <a:rPr lang="es-ES" dirty="0">
                <a:solidFill>
                  <a:schemeClr val="tx1">
                    <a:lumMod val="75000"/>
                    <a:lumOff val="25000"/>
                  </a:schemeClr>
                </a:solidFill>
              </a:rPr>
              <a:t> </a:t>
            </a:r>
            <a:r>
              <a:rPr lang="es-ES" dirty="0" smtClean="0">
                <a:solidFill>
                  <a:schemeClr val="tx1">
                    <a:lumMod val="75000"/>
                    <a:lumOff val="25000"/>
                  </a:schemeClr>
                </a:solidFill>
              </a:rPr>
              <a:t> /</a:t>
            </a:r>
            <a:r>
              <a:rPr lang="es-ES" dirty="0">
                <a:solidFill>
                  <a:schemeClr val="tx1">
                    <a:lumMod val="75000"/>
                    <a:lumOff val="25000"/>
                  </a:schemeClr>
                </a:solidFill>
              </a:rPr>
              <a:t>ˈ</a:t>
            </a:r>
            <a:r>
              <a:rPr lang="es-ES" dirty="0" err="1">
                <a:solidFill>
                  <a:schemeClr val="tx1">
                    <a:lumMod val="75000"/>
                    <a:lumOff val="25000"/>
                  </a:schemeClr>
                </a:solidFill>
              </a:rPr>
              <a:t>hæpɪ</a:t>
            </a:r>
            <a:r>
              <a:rPr lang="es-ES" dirty="0" smtClean="0">
                <a:solidFill>
                  <a:schemeClr val="tx1">
                    <a:lumMod val="75000"/>
                    <a:lumOff val="25000"/>
                  </a:schemeClr>
                </a:solidFill>
              </a:rPr>
              <a:t>/</a:t>
            </a:r>
          </a:p>
          <a:p>
            <a:r>
              <a:rPr lang="es-ES" b="1" dirty="0" err="1">
                <a:solidFill>
                  <a:schemeClr val="tx1">
                    <a:lumMod val="75000"/>
                    <a:lumOff val="25000"/>
                  </a:schemeClr>
                </a:solidFill>
              </a:rPr>
              <a:t>s</a:t>
            </a:r>
            <a:r>
              <a:rPr lang="es-ES" b="1" dirty="0" err="1" smtClean="0">
                <a:solidFill>
                  <a:schemeClr val="tx1">
                    <a:lumMod val="75000"/>
                    <a:lumOff val="25000"/>
                  </a:schemeClr>
                </a:solidFill>
              </a:rPr>
              <a:t>tudy</a:t>
            </a:r>
            <a:r>
              <a:rPr lang="es-ES" b="1" dirty="0" smtClean="0">
                <a:solidFill>
                  <a:schemeClr val="tx1">
                    <a:lumMod val="75000"/>
                    <a:lumOff val="25000"/>
                  </a:schemeClr>
                </a:solidFill>
              </a:rPr>
              <a:t> </a:t>
            </a:r>
            <a:r>
              <a:rPr lang="es-ES" dirty="0">
                <a:solidFill>
                  <a:schemeClr val="tx1">
                    <a:lumMod val="75000"/>
                    <a:lumOff val="25000"/>
                  </a:schemeClr>
                </a:solidFill>
              </a:rPr>
              <a:t> /ˈ</a:t>
            </a:r>
            <a:r>
              <a:rPr lang="es-ES" dirty="0" err="1">
                <a:solidFill>
                  <a:schemeClr val="tx1">
                    <a:lumMod val="75000"/>
                    <a:lumOff val="25000"/>
                  </a:schemeClr>
                </a:solidFill>
              </a:rPr>
              <a:t>stʌdɪ</a:t>
            </a:r>
            <a:r>
              <a:rPr lang="es-ES" dirty="0" smtClean="0">
                <a:solidFill>
                  <a:schemeClr val="tx1">
                    <a:lumMod val="75000"/>
                    <a:lumOff val="25000"/>
                  </a:schemeClr>
                </a:solidFill>
              </a:rPr>
              <a:t>/</a:t>
            </a:r>
          </a:p>
          <a:p>
            <a:r>
              <a:rPr lang="es-ES" b="1" dirty="0" err="1" smtClean="0">
                <a:solidFill>
                  <a:schemeClr val="tx1">
                    <a:lumMod val="75000"/>
                    <a:lumOff val="25000"/>
                  </a:schemeClr>
                </a:solidFill>
              </a:rPr>
              <a:t>Institute</a:t>
            </a:r>
            <a:r>
              <a:rPr lang="es-ES" b="1" dirty="0" smtClean="0">
                <a:solidFill>
                  <a:schemeClr val="tx1">
                    <a:lumMod val="75000"/>
                    <a:lumOff val="25000"/>
                  </a:schemeClr>
                </a:solidFill>
              </a:rPr>
              <a:t> </a:t>
            </a:r>
            <a:r>
              <a:rPr lang="es-ES" dirty="0">
                <a:solidFill>
                  <a:schemeClr val="tx1">
                    <a:lumMod val="75000"/>
                    <a:lumOff val="25000"/>
                  </a:schemeClr>
                </a:solidFill>
              </a:rPr>
              <a:t> /ˈ</a:t>
            </a:r>
            <a:r>
              <a:rPr lang="es-ES" dirty="0" err="1">
                <a:solidFill>
                  <a:schemeClr val="tx1">
                    <a:lumMod val="75000"/>
                    <a:lumOff val="25000"/>
                  </a:schemeClr>
                </a:solidFill>
              </a:rPr>
              <a:t>ɪnstɪˌtjuːt</a:t>
            </a:r>
            <a:r>
              <a:rPr lang="es-ES" dirty="0" smtClean="0">
                <a:solidFill>
                  <a:schemeClr val="tx1">
                    <a:lumMod val="75000"/>
                    <a:lumOff val="25000"/>
                  </a:schemeClr>
                </a:solidFill>
              </a:rPr>
              <a:t>/</a:t>
            </a:r>
          </a:p>
          <a:p>
            <a:r>
              <a:rPr lang="es-ES" b="1" dirty="0" err="1" smtClean="0">
                <a:solidFill>
                  <a:schemeClr val="tx1">
                    <a:lumMod val="75000"/>
                    <a:lumOff val="25000"/>
                  </a:schemeClr>
                </a:solidFill>
              </a:rPr>
              <a:t>work</a:t>
            </a:r>
            <a:r>
              <a:rPr lang="es-ES" dirty="0">
                <a:solidFill>
                  <a:schemeClr val="tx1">
                    <a:lumMod val="75000"/>
                    <a:lumOff val="25000"/>
                  </a:schemeClr>
                </a:solidFill>
              </a:rPr>
              <a:t>  /</a:t>
            </a:r>
            <a:r>
              <a:rPr lang="es-ES" dirty="0" err="1">
                <a:solidFill>
                  <a:schemeClr val="tx1">
                    <a:lumMod val="75000"/>
                    <a:lumOff val="25000"/>
                  </a:schemeClr>
                </a:solidFill>
              </a:rPr>
              <a:t>wɜːk</a:t>
            </a:r>
            <a:r>
              <a:rPr lang="es-ES" dirty="0" smtClean="0">
                <a:solidFill>
                  <a:schemeClr val="tx1">
                    <a:lumMod val="75000"/>
                    <a:lumOff val="25000"/>
                  </a:schemeClr>
                </a:solidFill>
              </a:rPr>
              <a:t>/</a:t>
            </a:r>
          </a:p>
          <a:p>
            <a:r>
              <a:rPr lang="es-ES" b="1" dirty="0" err="1" smtClean="0">
                <a:solidFill>
                  <a:schemeClr val="tx1">
                    <a:lumMod val="75000"/>
                    <a:lumOff val="25000"/>
                  </a:schemeClr>
                </a:solidFill>
              </a:rPr>
              <a:t>craft</a:t>
            </a:r>
            <a:r>
              <a:rPr lang="es-ES" dirty="0">
                <a:solidFill>
                  <a:schemeClr val="tx1">
                    <a:lumMod val="75000"/>
                    <a:lumOff val="25000"/>
                  </a:schemeClr>
                </a:solidFill>
              </a:rPr>
              <a:t>  /</a:t>
            </a:r>
            <a:r>
              <a:rPr lang="es-ES" dirty="0" err="1">
                <a:solidFill>
                  <a:schemeClr val="tx1">
                    <a:lumMod val="75000"/>
                    <a:lumOff val="25000"/>
                  </a:schemeClr>
                </a:solidFill>
              </a:rPr>
              <a:t>krɑːft</a:t>
            </a:r>
            <a:r>
              <a:rPr lang="es-ES" dirty="0" smtClean="0">
                <a:solidFill>
                  <a:schemeClr val="tx1">
                    <a:lumMod val="75000"/>
                    <a:lumOff val="25000"/>
                  </a:schemeClr>
                </a:solidFill>
              </a:rPr>
              <a:t>/</a:t>
            </a:r>
          </a:p>
          <a:p>
            <a:r>
              <a:rPr lang="es-ES" b="1" dirty="0" err="1" smtClean="0">
                <a:solidFill>
                  <a:schemeClr val="tx1">
                    <a:lumMod val="75000"/>
                    <a:lumOff val="25000"/>
                  </a:schemeClr>
                </a:solidFill>
              </a:rPr>
              <a:t>beach</a:t>
            </a:r>
            <a:r>
              <a:rPr lang="es-ES" dirty="0">
                <a:solidFill>
                  <a:schemeClr val="tx1">
                    <a:lumMod val="75000"/>
                    <a:lumOff val="25000"/>
                  </a:schemeClr>
                </a:solidFill>
              </a:rPr>
              <a:t>  /</a:t>
            </a:r>
            <a:r>
              <a:rPr lang="es-ES" dirty="0" err="1">
                <a:solidFill>
                  <a:schemeClr val="tx1">
                    <a:lumMod val="75000"/>
                    <a:lumOff val="25000"/>
                  </a:schemeClr>
                </a:solidFill>
              </a:rPr>
              <a:t>biːtʃ</a:t>
            </a:r>
            <a:r>
              <a:rPr lang="es-ES" dirty="0" smtClean="0">
                <a:solidFill>
                  <a:schemeClr val="tx1">
                    <a:lumMod val="75000"/>
                    <a:lumOff val="25000"/>
                  </a:schemeClr>
                </a:solidFill>
              </a:rPr>
              <a:t>/</a:t>
            </a:r>
          </a:p>
          <a:p>
            <a:r>
              <a:rPr lang="es-ES" b="1" dirty="0" err="1" smtClean="0">
                <a:solidFill>
                  <a:schemeClr val="tx1">
                    <a:lumMod val="75000"/>
                    <a:lumOff val="25000"/>
                  </a:schemeClr>
                </a:solidFill>
              </a:rPr>
              <a:t>bitch</a:t>
            </a:r>
            <a:r>
              <a:rPr lang="es-ES" dirty="0">
                <a:solidFill>
                  <a:schemeClr val="tx1">
                    <a:lumMod val="75000"/>
                    <a:lumOff val="25000"/>
                  </a:schemeClr>
                </a:solidFill>
              </a:rPr>
              <a:t>  /</a:t>
            </a:r>
            <a:r>
              <a:rPr lang="es-ES" dirty="0" err="1">
                <a:solidFill>
                  <a:schemeClr val="tx1">
                    <a:lumMod val="75000"/>
                    <a:lumOff val="25000"/>
                  </a:schemeClr>
                </a:solidFill>
              </a:rPr>
              <a:t>bɪtʃ</a:t>
            </a:r>
            <a:r>
              <a:rPr lang="es-ES" dirty="0" smtClean="0">
                <a:solidFill>
                  <a:schemeClr val="tx1">
                    <a:lumMod val="75000"/>
                    <a:lumOff val="25000"/>
                  </a:schemeClr>
                </a:solidFill>
              </a:rPr>
              <a:t>/</a:t>
            </a:r>
          </a:p>
          <a:p>
            <a:r>
              <a:rPr lang="es-ES" b="1" dirty="0" err="1">
                <a:solidFill>
                  <a:schemeClr val="tx1">
                    <a:lumMod val="75000"/>
                    <a:lumOff val="25000"/>
                  </a:schemeClr>
                </a:solidFill>
              </a:rPr>
              <a:t>c</a:t>
            </a:r>
            <a:r>
              <a:rPr lang="es-ES" b="1" dirty="0" err="1" smtClean="0">
                <a:solidFill>
                  <a:schemeClr val="tx1">
                    <a:lumMod val="75000"/>
                    <a:lumOff val="25000"/>
                  </a:schemeClr>
                </a:solidFill>
              </a:rPr>
              <a:t>at</a:t>
            </a:r>
            <a:r>
              <a:rPr lang="es-ES" b="1" dirty="0" smtClean="0">
                <a:solidFill>
                  <a:schemeClr val="tx1">
                    <a:lumMod val="75000"/>
                    <a:lumOff val="25000"/>
                  </a:schemeClr>
                </a:solidFill>
              </a:rPr>
              <a:t>  </a:t>
            </a:r>
            <a:r>
              <a:rPr lang="es-ES" dirty="0" smtClean="0">
                <a:solidFill>
                  <a:schemeClr val="tx1">
                    <a:lumMod val="75000"/>
                    <a:lumOff val="25000"/>
                  </a:schemeClr>
                </a:solidFill>
              </a:rPr>
              <a:t>/</a:t>
            </a:r>
            <a:r>
              <a:rPr lang="es-ES" dirty="0" err="1">
                <a:solidFill>
                  <a:schemeClr val="tx1">
                    <a:lumMod val="75000"/>
                    <a:lumOff val="25000"/>
                  </a:schemeClr>
                </a:solidFill>
              </a:rPr>
              <a:t>kæt</a:t>
            </a:r>
            <a:r>
              <a:rPr lang="es-ES" dirty="0" smtClean="0">
                <a:solidFill>
                  <a:schemeClr val="tx1">
                    <a:lumMod val="75000"/>
                    <a:lumOff val="25000"/>
                  </a:schemeClr>
                </a:solidFill>
              </a:rPr>
              <a:t>/</a:t>
            </a:r>
          </a:p>
          <a:p>
            <a:r>
              <a:rPr lang="es-ES" b="1" dirty="0" err="1">
                <a:solidFill>
                  <a:schemeClr val="tx1">
                    <a:lumMod val="75000"/>
                    <a:lumOff val="25000"/>
                  </a:schemeClr>
                </a:solidFill>
              </a:rPr>
              <a:t>c</a:t>
            </a:r>
            <a:r>
              <a:rPr lang="es-ES" b="1" dirty="0" err="1" smtClean="0">
                <a:solidFill>
                  <a:schemeClr val="tx1">
                    <a:lumMod val="75000"/>
                    <a:lumOff val="25000"/>
                  </a:schemeClr>
                </a:solidFill>
              </a:rPr>
              <a:t>ut</a:t>
            </a:r>
            <a:r>
              <a:rPr lang="es-ES" dirty="0" smtClean="0">
                <a:solidFill>
                  <a:schemeClr val="tx1">
                    <a:lumMod val="75000"/>
                    <a:lumOff val="25000"/>
                  </a:schemeClr>
                </a:solidFill>
              </a:rPr>
              <a:t>  /</a:t>
            </a:r>
            <a:r>
              <a:rPr lang="es-ES" dirty="0" err="1">
                <a:solidFill>
                  <a:schemeClr val="tx1">
                    <a:lumMod val="75000"/>
                    <a:lumOff val="25000"/>
                  </a:schemeClr>
                </a:solidFill>
              </a:rPr>
              <a:t>kʌt</a:t>
            </a:r>
            <a:r>
              <a:rPr lang="es-ES" dirty="0" smtClean="0">
                <a:solidFill>
                  <a:schemeClr val="tx1">
                    <a:lumMod val="75000"/>
                    <a:lumOff val="25000"/>
                  </a:schemeClr>
                </a:solidFill>
              </a:rPr>
              <a:t>/</a:t>
            </a:r>
          </a:p>
          <a:p>
            <a:pPr marL="0" indent="0">
              <a:buNone/>
            </a:pPr>
            <a:r>
              <a:rPr lang="es-ES" dirty="0" smtClean="0">
                <a:solidFill>
                  <a:schemeClr val="tx1">
                    <a:lumMod val="75000"/>
                    <a:lumOff val="25000"/>
                  </a:schemeClr>
                </a:solidFill>
              </a:rPr>
              <a:t>Diccionario fonológico: </a:t>
            </a:r>
            <a:r>
              <a:rPr lang="es-ES" b="1" dirty="0" smtClean="0">
                <a:solidFill>
                  <a:schemeClr val="tx1">
                    <a:lumMod val="75000"/>
                    <a:lumOff val="25000"/>
                  </a:schemeClr>
                </a:solidFill>
              </a:rPr>
              <a:t>http</a:t>
            </a:r>
            <a:r>
              <a:rPr lang="es-ES" b="1" dirty="0">
                <a:solidFill>
                  <a:schemeClr val="tx1">
                    <a:lumMod val="75000"/>
                    <a:lumOff val="25000"/>
                  </a:schemeClr>
                </a:solidFill>
              </a:rPr>
              <a:t>://lingorado.com/ipa/es/</a:t>
            </a: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a:t>
            </a:fld>
            <a:endParaRPr lang="es-BO"/>
          </a:p>
        </p:txBody>
      </p:sp>
    </p:spTree>
    <p:extLst>
      <p:ext uri="{BB962C8B-B14F-4D97-AF65-F5344CB8AC3E}">
        <p14:creationId xmlns:p14="http://schemas.microsoft.com/office/powerpoint/2010/main" val="305429493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2484636"/>
            <a:ext cx="8749665" cy="1020233"/>
          </a:xfrm>
        </p:spPr>
        <p:txBody>
          <a:bodyPr>
            <a:normAutofit/>
          </a:bodyPr>
          <a:lstStyle/>
          <a:p>
            <a:r>
              <a:rPr lang="es-ES" sz="6000" b="1" dirty="0" smtClean="0"/>
              <a:t>FONOLOGÍA</a:t>
            </a:r>
            <a:endParaRPr lang="es-ES" sz="6000" b="1" dirty="0"/>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40</a:t>
            </a:fld>
            <a:endParaRPr lang="es-BO"/>
          </a:p>
        </p:txBody>
      </p:sp>
    </p:spTree>
    <p:extLst>
      <p:ext uri="{BB962C8B-B14F-4D97-AF65-F5344CB8AC3E}">
        <p14:creationId xmlns:p14="http://schemas.microsoft.com/office/powerpoint/2010/main" val="282749509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FONOLOGÍA</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La fonología estudia los sonidos desde el punto de vista de su función en una determinada lengua. Así en todas las lenguas hay dos tipos de sonidos desde el punto de vista de su función en la comunicación :</a:t>
            </a:r>
          </a:p>
          <a:p>
            <a:pPr lvl="1"/>
            <a:r>
              <a:rPr lang="es-ES" dirty="0" smtClean="0">
                <a:solidFill>
                  <a:schemeClr val="tx1">
                    <a:lumMod val="75000"/>
                    <a:lumOff val="25000"/>
                  </a:schemeClr>
                </a:solidFill>
              </a:rPr>
              <a:t>Fonemas</a:t>
            </a:r>
          </a:p>
          <a:p>
            <a:pPr lvl="1"/>
            <a:r>
              <a:rPr lang="es-ES" dirty="0" smtClean="0">
                <a:solidFill>
                  <a:schemeClr val="tx1">
                    <a:lumMod val="75000"/>
                    <a:lumOff val="25000"/>
                  </a:schemeClr>
                </a:solidFill>
              </a:rPr>
              <a:t>Alófonos</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41</a:t>
            </a:fld>
            <a:endParaRPr lang="es-BO"/>
          </a:p>
        </p:txBody>
      </p:sp>
    </p:spTree>
    <p:extLst>
      <p:ext uri="{BB962C8B-B14F-4D97-AF65-F5344CB8AC3E}">
        <p14:creationId xmlns:p14="http://schemas.microsoft.com/office/powerpoint/2010/main" val="40225622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BO"/>
          </a:p>
        </p:txBody>
      </p:sp>
      <p:sp>
        <p:nvSpPr>
          <p:cNvPr id="5" name="4 Marcador de contenido"/>
          <p:cNvSpPr>
            <a:spLocks noGrp="1"/>
          </p:cNvSpPr>
          <p:nvPr>
            <p:ph idx="1"/>
          </p:nvPr>
        </p:nvSpPr>
        <p:spPr/>
        <p:txBody>
          <a:bodyPr/>
          <a:lstStyle/>
          <a:p>
            <a:endParaRPr lang="es-BO"/>
          </a:p>
        </p:txBody>
      </p:sp>
      <p:pic>
        <p:nvPicPr>
          <p:cNvPr id="6146" name="Picture 2" descr="Resultado de imagen para alofonos del i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93" y="843674"/>
            <a:ext cx="7800426" cy="444927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B3140F15-A1E3-46BC-8505-A7A569C0A583}" type="slidenum">
              <a:rPr lang="es-BO" smtClean="0"/>
              <a:t>42</a:t>
            </a:fld>
            <a:endParaRPr lang="es-BO"/>
          </a:p>
        </p:txBody>
      </p:sp>
    </p:spTree>
    <p:extLst>
      <p:ext uri="{BB962C8B-B14F-4D97-AF65-F5344CB8AC3E}">
        <p14:creationId xmlns:p14="http://schemas.microsoft.com/office/powerpoint/2010/main" val="357526873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NÚMERO DE FONEMAS EN LAS LENGUAS</a:t>
            </a:r>
            <a:endParaRPr lang="es-BO" dirty="0"/>
          </a:p>
        </p:txBody>
      </p:sp>
      <p:sp>
        <p:nvSpPr>
          <p:cNvPr id="3" name="2 Marcador de contenido"/>
          <p:cNvSpPr>
            <a:spLocks noGrp="1"/>
          </p:cNvSpPr>
          <p:nvPr>
            <p:ph idx="1"/>
          </p:nvPr>
        </p:nvSpPr>
        <p:spPr>
          <a:xfrm>
            <a:off x="486093" y="1428327"/>
            <a:ext cx="8749665" cy="4296669"/>
          </a:xfrm>
        </p:spPr>
        <p:txBody>
          <a:bodyPr>
            <a:normAutofit fontScale="85000" lnSpcReduction="10000"/>
          </a:bodyPr>
          <a:lstStyle/>
          <a:p>
            <a:r>
              <a:rPr lang="es-BO" dirty="0" smtClean="0">
                <a:solidFill>
                  <a:schemeClr val="tx1">
                    <a:lumMod val="75000"/>
                    <a:lumOff val="25000"/>
                  </a:schemeClr>
                </a:solidFill>
              </a:rPr>
              <a:t>El sistema fonológico de una lengua está constituido por un conjunto de fonemas distribuidos y organizados de una manera particular.</a:t>
            </a:r>
          </a:p>
          <a:p>
            <a:r>
              <a:rPr lang="es-ES" dirty="0" smtClean="0">
                <a:solidFill>
                  <a:schemeClr val="tx1">
                    <a:lumMod val="75000"/>
                    <a:lumOff val="25000"/>
                  </a:schemeClr>
                </a:solidFill>
              </a:rPr>
              <a:t>Las lenguas poseen entre 20 y 50 fonemas según la lengua, ejemplo</a:t>
            </a:r>
            <a:r>
              <a:rPr lang="es-ES" dirty="0" smtClean="0">
                <a:solidFill>
                  <a:schemeClr val="tx1">
                    <a:lumMod val="75000"/>
                    <a:lumOff val="25000"/>
                  </a:schemeClr>
                </a:solidFill>
              </a:rPr>
              <a:t>:</a:t>
            </a:r>
          </a:p>
          <a:p>
            <a:endParaRPr lang="es-ES" dirty="0" smtClean="0">
              <a:solidFill>
                <a:schemeClr val="tx1">
                  <a:lumMod val="75000"/>
                  <a:lumOff val="25000"/>
                </a:schemeClr>
              </a:solidFill>
            </a:endParaRPr>
          </a:p>
          <a:p>
            <a:pPr lvl="1"/>
            <a:r>
              <a:rPr lang="es-ES" dirty="0" smtClean="0">
                <a:solidFill>
                  <a:schemeClr val="tx1">
                    <a:lumMod val="75000"/>
                    <a:lumOff val="25000"/>
                  </a:schemeClr>
                </a:solidFill>
              </a:rPr>
              <a:t>Español (24 fonemas)</a:t>
            </a:r>
          </a:p>
          <a:p>
            <a:pPr lvl="1"/>
            <a:r>
              <a:rPr lang="es-ES" dirty="0" err="1" smtClean="0">
                <a:solidFill>
                  <a:schemeClr val="tx1">
                    <a:lumMod val="75000"/>
                    <a:lumOff val="25000"/>
                  </a:schemeClr>
                </a:solidFill>
              </a:rPr>
              <a:t>Aymara</a:t>
            </a:r>
            <a:r>
              <a:rPr lang="es-ES" dirty="0" smtClean="0">
                <a:solidFill>
                  <a:schemeClr val="tx1">
                    <a:lumMod val="75000"/>
                    <a:lumOff val="25000"/>
                  </a:schemeClr>
                </a:solidFill>
              </a:rPr>
              <a:t> (30 fonemas)</a:t>
            </a:r>
          </a:p>
          <a:p>
            <a:pPr lvl="1"/>
            <a:r>
              <a:rPr lang="es-ES" dirty="0" smtClean="0">
                <a:solidFill>
                  <a:schemeClr val="tx1">
                    <a:lumMod val="75000"/>
                    <a:lumOff val="25000"/>
                  </a:schemeClr>
                </a:solidFill>
              </a:rPr>
              <a:t>Quechua (28 fonemas)</a:t>
            </a:r>
          </a:p>
          <a:p>
            <a:pPr lvl="1"/>
            <a:r>
              <a:rPr lang="es-ES" dirty="0" smtClean="0">
                <a:solidFill>
                  <a:schemeClr val="tx1">
                    <a:lumMod val="75000"/>
                    <a:lumOff val="25000"/>
                  </a:schemeClr>
                </a:solidFill>
              </a:rPr>
              <a:t>Inglés (44 fonemas)</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43</a:t>
            </a:fld>
            <a:endParaRPr lang="es-BO"/>
          </a:p>
        </p:txBody>
      </p:sp>
    </p:spTree>
    <p:extLst>
      <p:ext uri="{BB962C8B-B14F-4D97-AF65-F5344CB8AC3E}">
        <p14:creationId xmlns:p14="http://schemas.microsoft.com/office/powerpoint/2010/main" val="423254217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44 FONEMAS </a:t>
            </a:r>
            <a:r>
              <a:rPr lang="es-ES" dirty="0" smtClean="0"/>
              <a:t>DEL INGLÉS</a:t>
            </a:r>
            <a:endParaRPr lang="es-BO" dirty="0"/>
          </a:p>
        </p:txBody>
      </p:sp>
      <p:sp>
        <p:nvSpPr>
          <p:cNvPr id="3" name="2 Marcador de contenido"/>
          <p:cNvSpPr>
            <a:spLocks noGrp="1"/>
          </p:cNvSpPr>
          <p:nvPr>
            <p:ph idx="1"/>
          </p:nvPr>
        </p:nvSpPr>
        <p:spPr/>
        <p:txBody>
          <a:bodyPr/>
          <a:lstStyle/>
          <a:p>
            <a:endParaRPr lang="es-BO"/>
          </a:p>
        </p:txBody>
      </p:sp>
      <p:pic>
        <p:nvPicPr>
          <p:cNvPr id="4098" name="Picture 2" descr="Resultado de imagen para fonemas del ingle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42"/>
          <a:stretch/>
        </p:blipFill>
        <p:spPr bwMode="auto">
          <a:xfrm>
            <a:off x="540445" y="1473200"/>
            <a:ext cx="8672645" cy="3963764"/>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B3140F15-A1E3-46BC-8505-A7A569C0A583}" type="slidenum">
              <a:rPr lang="es-BO" smtClean="0"/>
              <a:t>44</a:t>
            </a:fld>
            <a:endParaRPr lang="es-BO"/>
          </a:p>
        </p:txBody>
      </p:sp>
    </p:spTree>
    <p:extLst>
      <p:ext uri="{BB962C8B-B14F-4D97-AF65-F5344CB8AC3E}">
        <p14:creationId xmlns:p14="http://schemas.microsoft.com/office/powerpoint/2010/main" val="611803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PRONUNCIACIÓN Y DIALECTOS</a:t>
            </a:r>
            <a:endParaRPr lang="es-BO" dirty="0"/>
          </a:p>
        </p:txBody>
      </p:sp>
      <p:sp>
        <p:nvSpPr>
          <p:cNvPr id="3" name="2 Marcador de contenido"/>
          <p:cNvSpPr>
            <a:spLocks noGrp="1"/>
          </p:cNvSpPr>
          <p:nvPr>
            <p:ph idx="1"/>
          </p:nvPr>
        </p:nvSpPr>
        <p:spPr/>
        <p:txBody>
          <a:bodyPr/>
          <a:lstStyle/>
          <a:p>
            <a:r>
              <a:rPr lang="es-ES" dirty="0">
                <a:solidFill>
                  <a:schemeClr val="tx1">
                    <a:lumMod val="75000"/>
                    <a:lumOff val="25000"/>
                  </a:schemeClr>
                </a:solidFill>
              </a:rPr>
              <a:t>Los lingüistas han identificado entre 6 y 25 dialectos americanos. Aunque las mayores divisiones se dan entre los dialectos del norte, el centro y el sur del país, que son más o menos agrupados.</a:t>
            </a:r>
            <a:endParaRPr lang="es-BO" dirty="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45</a:t>
            </a:fld>
            <a:endParaRPr lang="es-BO"/>
          </a:p>
        </p:txBody>
      </p:sp>
    </p:spTree>
    <p:extLst>
      <p:ext uri="{BB962C8B-B14F-4D97-AF65-F5344CB8AC3E}">
        <p14:creationId xmlns:p14="http://schemas.microsoft.com/office/powerpoint/2010/main" val="419512176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lstStyle/>
          <a:p>
            <a:endParaRPr lang="es-BO"/>
          </a:p>
        </p:txBody>
      </p:sp>
      <p:pic>
        <p:nvPicPr>
          <p:cNvPr id="4" name="3 Imagen" descr="usa dialect map">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8517" y="324396"/>
            <a:ext cx="7296811" cy="5472608"/>
          </a:xfrm>
          <a:prstGeom prst="rect">
            <a:avLst/>
          </a:prstGeom>
          <a:noFill/>
          <a:ln>
            <a:noFill/>
          </a:ln>
        </p:spPr>
      </p:pic>
      <p:sp>
        <p:nvSpPr>
          <p:cNvPr id="5" name="4 Marcador de número de diapositiva"/>
          <p:cNvSpPr>
            <a:spLocks noGrp="1"/>
          </p:cNvSpPr>
          <p:nvPr>
            <p:ph type="sldNum" sz="quarter" idx="12"/>
          </p:nvPr>
        </p:nvSpPr>
        <p:spPr/>
        <p:txBody>
          <a:bodyPr/>
          <a:lstStyle/>
          <a:p>
            <a:fld id="{B3140F15-A1E3-46BC-8505-A7A569C0A583}" type="slidenum">
              <a:rPr lang="es-BO" smtClean="0"/>
              <a:t>46</a:t>
            </a:fld>
            <a:endParaRPr lang="es-BO"/>
          </a:p>
        </p:txBody>
      </p:sp>
    </p:spTree>
    <p:extLst>
      <p:ext uri="{BB962C8B-B14F-4D97-AF65-F5344CB8AC3E}">
        <p14:creationId xmlns:p14="http://schemas.microsoft.com/office/powerpoint/2010/main" val="25278300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PRONUNCIACIÓN Y DIALECTOS</a:t>
            </a:r>
            <a:endParaRPr lang="es-BO" dirty="0"/>
          </a:p>
        </p:txBody>
      </p:sp>
      <p:sp>
        <p:nvSpPr>
          <p:cNvPr id="3" name="2 Marcador de contenido"/>
          <p:cNvSpPr>
            <a:spLocks noGrp="1"/>
          </p:cNvSpPr>
          <p:nvPr>
            <p:ph idx="1"/>
          </p:nvPr>
        </p:nvSpPr>
        <p:spPr/>
        <p:txBody>
          <a:bodyPr/>
          <a:lstStyle/>
          <a:p>
            <a:r>
              <a:rPr lang="es-ES" dirty="0">
                <a:solidFill>
                  <a:schemeClr val="tx1">
                    <a:lumMod val="75000"/>
                    <a:lumOff val="25000"/>
                  </a:schemeClr>
                </a:solidFill>
              </a:rPr>
              <a:t>La historia estadounidense es una historia de migraciones, tanto desde el extranjero como dentro del país. Por esta razón, los acentos se mezclaron constantemente, a medida que la gente se movía por todo el país.</a:t>
            </a:r>
            <a:endParaRPr lang="es-BO" dirty="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47</a:t>
            </a:fld>
            <a:endParaRPr lang="es-BO"/>
          </a:p>
        </p:txBody>
      </p:sp>
    </p:spTree>
    <p:extLst>
      <p:ext uri="{BB962C8B-B14F-4D97-AF65-F5344CB8AC3E}">
        <p14:creationId xmlns:p14="http://schemas.microsoft.com/office/powerpoint/2010/main" val="422779429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a:bodyPr>
          <a:lstStyle/>
          <a:p>
            <a:r>
              <a:rPr lang="es-ES" b="1" dirty="0">
                <a:solidFill>
                  <a:schemeClr val="tx1">
                    <a:lumMod val="75000"/>
                    <a:lumOff val="25000"/>
                  </a:schemeClr>
                </a:solidFill>
              </a:rPr>
              <a:t>1º </a:t>
            </a:r>
            <a:r>
              <a:rPr lang="es-ES" b="1" dirty="0" err="1">
                <a:solidFill>
                  <a:schemeClr val="tx1">
                    <a:lumMod val="75000"/>
                    <a:lumOff val="25000"/>
                  </a:schemeClr>
                </a:solidFill>
              </a:rPr>
              <a:t>Cockney</a:t>
            </a:r>
            <a:r>
              <a:rPr lang="es-ES" dirty="0">
                <a:solidFill>
                  <a:schemeClr val="tx1">
                    <a:lumMod val="75000"/>
                    <a:lumOff val="25000"/>
                  </a:schemeClr>
                </a:solidFill>
              </a:rPr>
              <a:t>: procedente del sur de Inglaterra y el este de Londres. </a:t>
            </a:r>
            <a:endParaRPr lang="es-ES" dirty="0" smtClean="0">
              <a:solidFill>
                <a:schemeClr val="tx1">
                  <a:lumMod val="75000"/>
                  <a:lumOff val="25000"/>
                </a:schemeClr>
              </a:solidFill>
            </a:endParaRPr>
          </a:p>
          <a:p>
            <a:r>
              <a:rPr lang="es-ES" b="1" dirty="0" smtClean="0">
                <a:solidFill>
                  <a:schemeClr val="tx1">
                    <a:lumMod val="75000"/>
                    <a:lumOff val="25000"/>
                  </a:schemeClr>
                </a:solidFill>
              </a:rPr>
              <a:t>2º </a:t>
            </a:r>
            <a:r>
              <a:rPr lang="es-ES" b="1" dirty="0" err="1">
                <a:solidFill>
                  <a:schemeClr val="tx1">
                    <a:lumMod val="75000"/>
                    <a:lumOff val="25000"/>
                  </a:schemeClr>
                </a:solidFill>
              </a:rPr>
              <a:t>Chav</a:t>
            </a:r>
            <a:r>
              <a:rPr lang="es-ES" dirty="0">
                <a:solidFill>
                  <a:schemeClr val="tx1">
                    <a:lumMod val="75000"/>
                    <a:lumOff val="25000"/>
                  </a:schemeClr>
                </a:solidFill>
              </a:rPr>
              <a:t>: es el más vulgar. Se habla en el sur de Inglaterra y en </a:t>
            </a:r>
            <a:r>
              <a:rPr lang="es-ES" dirty="0" smtClean="0">
                <a:solidFill>
                  <a:schemeClr val="tx1">
                    <a:lumMod val="75000"/>
                    <a:lumOff val="25000"/>
                  </a:schemeClr>
                </a:solidFill>
              </a:rPr>
              <a:t>Londres.</a:t>
            </a:r>
          </a:p>
          <a:p>
            <a:r>
              <a:rPr lang="es-ES" b="1" dirty="0" smtClean="0">
                <a:solidFill>
                  <a:schemeClr val="tx1">
                    <a:lumMod val="75000"/>
                    <a:lumOff val="25000"/>
                  </a:schemeClr>
                </a:solidFill>
              </a:rPr>
              <a:t>3º </a:t>
            </a:r>
            <a:r>
              <a:rPr lang="es-ES" b="1" dirty="0">
                <a:solidFill>
                  <a:schemeClr val="tx1">
                    <a:lumMod val="75000"/>
                    <a:lumOff val="25000"/>
                  </a:schemeClr>
                </a:solidFill>
              </a:rPr>
              <a:t>Formal</a:t>
            </a:r>
            <a:r>
              <a:rPr lang="es-ES" dirty="0">
                <a:solidFill>
                  <a:schemeClr val="tx1">
                    <a:lumMod val="75000"/>
                    <a:lumOff val="25000"/>
                  </a:schemeClr>
                </a:solidFill>
              </a:rPr>
              <a:t>: se puede decir que es el inglés perfecto. </a:t>
            </a:r>
            <a:endParaRPr lang="es-ES" dirty="0" smtClean="0">
              <a:solidFill>
                <a:schemeClr val="tx1">
                  <a:lumMod val="75000"/>
                  <a:lumOff val="25000"/>
                </a:schemeClr>
              </a:solidFill>
            </a:endParaRPr>
          </a:p>
          <a:p>
            <a:r>
              <a:rPr lang="es-ES" b="1" dirty="0" smtClean="0">
                <a:solidFill>
                  <a:schemeClr val="tx1">
                    <a:lumMod val="75000"/>
                    <a:lumOff val="25000"/>
                  </a:schemeClr>
                </a:solidFill>
              </a:rPr>
              <a:t>4º </a:t>
            </a:r>
            <a:r>
              <a:rPr lang="es-ES" b="1" dirty="0" err="1">
                <a:solidFill>
                  <a:schemeClr val="tx1">
                    <a:lumMod val="75000"/>
                    <a:lumOff val="25000"/>
                  </a:schemeClr>
                </a:solidFill>
              </a:rPr>
              <a:t>Posh</a:t>
            </a:r>
            <a:r>
              <a:rPr lang="es-ES" dirty="0">
                <a:solidFill>
                  <a:schemeClr val="tx1">
                    <a:lumMod val="75000"/>
                    <a:lumOff val="25000"/>
                  </a:schemeClr>
                </a:solidFill>
              </a:rPr>
              <a:t>: es el inglés </a:t>
            </a:r>
            <a:r>
              <a:rPr lang="es-ES" dirty="0" smtClean="0">
                <a:solidFill>
                  <a:schemeClr val="tx1">
                    <a:lumMod val="75000"/>
                    <a:lumOff val="25000"/>
                  </a:schemeClr>
                </a:solidFill>
              </a:rPr>
              <a:t>culto</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48</a:t>
            </a:fld>
            <a:endParaRPr lang="es-BO"/>
          </a:p>
        </p:txBody>
      </p:sp>
    </p:spTree>
    <p:extLst>
      <p:ext uri="{BB962C8B-B14F-4D97-AF65-F5344CB8AC3E}">
        <p14:creationId xmlns:p14="http://schemas.microsoft.com/office/powerpoint/2010/main" val="162637545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lnSpcReduction="10000"/>
          </a:bodyPr>
          <a:lstStyle/>
          <a:p>
            <a:r>
              <a:rPr lang="es-ES" b="1" dirty="0">
                <a:solidFill>
                  <a:schemeClr val="tx1">
                    <a:lumMod val="75000"/>
                    <a:lumOff val="25000"/>
                  </a:schemeClr>
                </a:solidFill>
              </a:rPr>
              <a:t>5º </a:t>
            </a:r>
            <a:r>
              <a:rPr lang="es-ES" b="1" dirty="0" err="1">
                <a:solidFill>
                  <a:schemeClr val="tx1">
                    <a:lumMod val="75000"/>
                    <a:lumOff val="25000"/>
                  </a:schemeClr>
                </a:solidFill>
              </a:rPr>
              <a:t>Farmer</a:t>
            </a:r>
            <a:r>
              <a:rPr lang="es-ES" dirty="0">
                <a:solidFill>
                  <a:schemeClr val="tx1">
                    <a:lumMod val="75000"/>
                    <a:lumOff val="25000"/>
                  </a:schemeClr>
                </a:solidFill>
              </a:rPr>
              <a:t>: el de los granjeros o de la gente del campo</a:t>
            </a:r>
            <a:r>
              <a:rPr lang="es-ES" dirty="0" smtClean="0">
                <a:solidFill>
                  <a:schemeClr val="tx1">
                    <a:lumMod val="75000"/>
                    <a:lumOff val="25000"/>
                  </a:schemeClr>
                </a:solidFill>
              </a:rPr>
              <a:t>.	</a:t>
            </a:r>
          </a:p>
          <a:p>
            <a:r>
              <a:rPr lang="es-ES" b="1" dirty="0" smtClean="0">
                <a:solidFill>
                  <a:schemeClr val="tx1">
                    <a:lumMod val="75000"/>
                    <a:lumOff val="25000"/>
                  </a:schemeClr>
                </a:solidFill>
              </a:rPr>
              <a:t>6º </a:t>
            </a:r>
            <a:r>
              <a:rPr lang="es-ES" b="1" dirty="0">
                <a:solidFill>
                  <a:schemeClr val="tx1">
                    <a:lumMod val="75000"/>
                    <a:lumOff val="25000"/>
                  </a:schemeClr>
                </a:solidFill>
              </a:rPr>
              <a:t>Manchester</a:t>
            </a:r>
            <a:r>
              <a:rPr lang="es-ES" dirty="0">
                <a:solidFill>
                  <a:schemeClr val="tx1">
                    <a:lumMod val="75000"/>
                    <a:lumOff val="25000"/>
                  </a:schemeClr>
                </a:solidFill>
              </a:rPr>
              <a:t>: es difícil de entender. </a:t>
            </a:r>
            <a:endParaRPr lang="es-ES" dirty="0" smtClean="0">
              <a:solidFill>
                <a:schemeClr val="tx1">
                  <a:lumMod val="75000"/>
                  <a:lumOff val="25000"/>
                </a:schemeClr>
              </a:solidFill>
            </a:endParaRPr>
          </a:p>
          <a:p>
            <a:r>
              <a:rPr lang="es-ES" b="1" dirty="0" smtClean="0">
                <a:solidFill>
                  <a:schemeClr val="tx1">
                    <a:lumMod val="75000"/>
                    <a:lumOff val="25000"/>
                  </a:schemeClr>
                </a:solidFill>
              </a:rPr>
              <a:t>7º </a:t>
            </a:r>
            <a:r>
              <a:rPr lang="es-ES" b="1" dirty="0">
                <a:solidFill>
                  <a:schemeClr val="tx1">
                    <a:lumMod val="75000"/>
                    <a:lumOff val="25000"/>
                  </a:schemeClr>
                </a:solidFill>
              </a:rPr>
              <a:t>Liverpool</a:t>
            </a:r>
            <a:r>
              <a:rPr lang="es-ES" dirty="0">
                <a:solidFill>
                  <a:schemeClr val="tx1">
                    <a:lumMod val="75000"/>
                    <a:lumOff val="25000"/>
                  </a:schemeClr>
                </a:solidFill>
              </a:rPr>
              <a:t>: también llamado </a:t>
            </a:r>
            <a:r>
              <a:rPr lang="es-ES" i="1" dirty="0" err="1">
                <a:solidFill>
                  <a:schemeClr val="tx1">
                    <a:lumMod val="75000"/>
                    <a:lumOff val="25000"/>
                  </a:schemeClr>
                </a:solidFill>
              </a:rPr>
              <a:t>scouser</a:t>
            </a:r>
            <a:r>
              <a:rPr lang="es-ES" dirty="0">
                <a:solidFill>
                  <a:schemeClr val="tx1">
                    <a:lumMod val="75000"/>
                    <a:lumOff val="25000"/>
                  </a:schemeClr>
                </a:solidFill>
              </a:rPr>
              <a:t>. </a:t>
            </a:r>
            <a:endParaRPr lang="es-ES" dirty="0" smtClean="0">
              <a:solidFill>
                <a:schemeClr val="tx1">
                  <a:lumMod val="75000"/>
                  <a:lumOff val="25000"/>
                </a:schemeClr>
              </a:solidFill>
            </a:endParaRPr>
          </a:p>
          <a:p>
            <a:r>
              <a:rPr lang="es-ES" b="1" dirty="0" smtClean="0">
                <a:solidFill>
                  <a:schemeClr val="tx1">
                    <a:lumMod val="75000"/>
                    <a:lumOff val="25000"/>
                  </a:schemeClr>
                </a:solidFill>
              </a:rPr>
              <a:t>8º </a:t>
            </a:r>
            <a:r>
              <a:rPr lang="es-ES" b="1" dirty="0">
                <a:solidFill>
                  <a:schemeClr val="tx1">
                    <a:lumMod val="75000"/>
                    <a:lumOff val="25000"/>
                  </a:schemeClr>
                </a:solidFill>
              </a:rPr>
              <a:t>Galés</a:t>
            </a:r>
            <a:r>
              <a:rPr lang="es-ES" dirty="0">
                <a:solidFill>
                  <a:schemeClr val="tx1">
                    <a:lumMod val="75000"/>
                    <a:lumOff val="25000"/>
                  </a:schemeClr>
                </a:solidFill>
              </a:rPr>
              <a:t>: el que se habla en Gales. Se entiende muy bien porque es muy lento y la pronunciación es correcta</a:t>
            </a:r>
            <a:r>
              <a:rPr lang="es-ES" dirty="0" smtClean="0">
                <a:solidFill>
                  <a:schemeClr val="tx1">
                    <a:lumMod val="75000"/>
                    <a:lumOff val="25000"/>
                  </a:schemeClr>
                </a:solidFill>
              </a:rPr>
              <a:t>.</a:t>
            </a:r>
            <a:r>
              <a:rPr lang="es-ES" dirty="0">
                <a:solidFill>
                  <a:schemeClr val="tx1">
                    <a:lumMod val="75000"/>
                    <a:lumOff val="25000"/>
                  </a:schemeClr>
                </a:solidFill>
              </a:rPr>
              <a:t/>
            </a:r>
            <a:br>
              <a:rPr lang="es-ES" dirty="0">
                <a:solidFill>
                  <a:schemeClr val="tx1">
                    <a:lumMod val="75000"/>
                    <a:lumOff val="25000"/>
                  </a:schemeClr>
                </a:solidFill>
              </a:rPr>
            </a:b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49</a:t>
            </a:fld>
            <a:endParaRPr lang="es-BO"/>
          </a:p>
        </p:txBody>
      </p:sp>
    </p:spTree>
    <p:extLst>
      <p:ext uri="{BB962C8B-B14F-4D97-AF65-F5344CB8AC3E}">
        <p14:creationId xmlns:p14="http://schemas.microsoft.com/office/powerpoint/2010/main" val="6965752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68437" y="828452"/>
            <a:ext cx="8749665" cy="4039841"/>
          </a:xfrm>
        </p:spPr>
        <p:txBody>
          <a:bodyPr>
            <a:noAutofit/>
          </a:bodyPr>
          <a:lstStyle/>
          <a:p>
            <a:r>
              <a:rPr lang="en-US" sz="4000" dirty="0">
                <a:solidFill>
                  <a:schemeClr val="tx1">
                    <a:lumMod val="75000"/>
                    <a:lumOff val="25000"/>
                  </a:schemeClr>
                </a:solidFill>
              </a:rPr>
              <a:t>Good morning my friends, my name is Sergio and I am happy to meet you </a:t>
            </a:r>
            <a:r>
              <a:rPr lang="en-US" sz="4000" dirty="0" smtClean="0">
                <a:solidFill>
                  <a:schemeClr val="tx1">
                    <a:lumMod val="75000"/>
                    <a:lumOff val="25000"/>
                  </a:schemeClr>
                </a:solidFill>
              </a:rPr>
              <a:t>today.</a:t>
            </a:r>
          </a:p>
          <a:p>
            <a:pPr marL="0" indent="0">
              <a:buNone/>
            </a:pPr>
            <a:endParaRPr lang="en-US" sz="4000" dirty="0" smtClean="0">
              <a:solidFill>
                <a:schemeClr val="tx1">
                  <a:lumMod val="75000"/>
                  <a:lumOff val="25000"/>
                </a:schemeClr>
              </a:solidFill>
            </a:endParaRPr>
          </a:p>
          <a:p>
            <a:r>
              <a:rPr lang="es-ES" sz="4000" dirty="0" smtClean="0">
                <a:solidFill>
                  <a:schemeClr val="tx1">
                    <a:lumMod val="75000"/>
                    <a:lumOff val="25000"/>
                  </a:schemeClr>
                </a:solidFill>
              </a:rPr>
              <a:t>[</a:t>
            </a:r>
            <a:r>
              <a:rPr lang="es-ES" sz="4000" dirty="0" err="1" smtClean="0">
                <a:solidFill>
                  <a:schemeClr val="tx1">
                    <a:lumMod val="75000"/>
                    <a:lumOff val="25000"/>
                  </a:schemeClr>
                </a:solidFill>
                <a:hlinkClick r:id="rId2"/>
              </a:rPr>
              <a:t>gʊd</a:t>
            </a:r>
            <a:r>
              <a:rPr lang="es-ES" sz="4000" dirty="0">
                <a:solidFill>
                  <a:schemeClr val="tx1">
                    <a:lumMod val="75000"/>
                    <a:lumOff val="25000"/>
                  </a:schemeClr>
                </a:solidFill>
              </a:rPr>
              <a:t> ˈ</a:t>
            </a:r>
            <a:r>
              <a:rPr lang="es-ES" sz="4000" dirty="0" err="1">
                <a:solidFill>
                  <a:schemeClr val="tx1">
                    <a:lumMod val="75000"/>
                    <a:lumOff val="25000"/>
                  </a:schemeClr>
                </a:solidFill>
              </a:rPr>
              <a:t>mɔrnɪŋ</a:t>
            </a:r>
            <a:r>
              <a:rPr lang="es-ES" sz="4000" dirty="0">
                <a:solidFill>
                  <a:schemeClr val="tx1">
                    <a:lumMod val="75000"/>
                    <a:lumOff val="25000"/>
                  </a:schemeClr>
                </a:solidFill>
              </a:rPr>
              <a:t> </a:t>
            </a:r>
            <a:r>
              <a:rPr lang="es-ES" sz="4000" dirty="0" err="1">
                <a:solidFill>
                  <a:schemeClr val="tx1">
                    <a:lumMod val="75000"/>
                    <a:lumOff val="25000"/>
                  </a:schemeClr>
                </a:solidFill>
              </a:rPr>
              <a:t>maɪ</a:t>
            </a:r>
            <a:r>
              <a:rPr lang="es-ES" sz="4000" dirty="0">
                <a:solidFill>
                  <a:schemeClr val="tx1">
                    <a:lumMod val="75000"/>
                    <a:lumOff val="25000"/>
                  </a:schemeClr>
                </a:solidFill>
              </a:rPr>
              <a:t> </a:t>
            </a:r>
            <a:r>
              <a:rPr lang="es-ES" sz="4000" dirty="0" err="1" smtClean="0">
                <a:solidFill>
                  <a:schemeClr val="tx1">
                    <a:lumMod val="75000"/>
                    <a:lumOff val="25000"/>
                  </a:schemeClr>
                </a:solidFill>
              </a:rPr>
              <a:t>frɛndz</a:t>
            </a:r>
            <a:r>
              <a:rPr lang="es-ES" sz="4000" b="1" dirty="0">
                <a:solidFill>
                  <a:schemeClr val="tx1">
                    <a:lumMod val="75000"/>
                    <a:lumOff val="25000"/>
                  </a:schemeClr>
                </a:solidFill>
              </a:rPr>
              <a:t> </a:t>
            </a:r>
            <a:r>
              <a:rPr lang="es-ES" sz="4000" b="1" dirty="0" smtClean="0">
                <a:solidFill>
                  <a:schemeClr val="tx1">
                    <a:lumMod val="75000"/>
                    <a:lumOff val="25000"/>
                  </a:schemeClr>
                </a:solidFill>
              </a:rPr>
              <a:t>|</a:t>
            </a:r>
            <a:r>
              <a:rPr lang="es-ES" sz="4000" b="1" dirty="0">
                <a:solidFill>
                  <a:schemeClr val="tx1">
                    <a:lumMod val="75000"/>
                    <a:lumOff val="25000"/>
                  </a:schemeClr>
                </a:solidFill>
              </a:rPr>
              <a:t> </a:t>
            </a:r>
            <a:r>
              <a:rPr lang="es-ES" sz="4000" dirty="0" err="1">
                <a:solidFill>
                  <a:schemeClr val="tx1">
                    <a:lumMod val="75000"/>
                    <a:lumOff val="25000"/>
                  </a:schemeClr>
                </a:solidFill>
              </a:rPr>
              <a:t>maɪ</a:t>
            </a:r>
            <a:r>
              <a:rPr lang="es-ES" sz="4000" dirty="0">
                <a:solidFill>
                  <a:schemeClr val="tx1">
                    <a:lumMod val="75000"/>
                    <a:lumOff val="25000"/>
                  </a:schemeClr>
                </a:solidFill>
              </a:rPr>
              <a:t> </a:t>
            </a:r>
            <a:r>
              <a:rPr lang="es-ES" sz="4000" dirty="0" err="1">
                <a:solidFill>
                  <a:schemeClr val="tx1">
                    <a:lumMod val="75000"/>
                    <a:lumOff val="25000"/>
                  </a:schemeClr>
                </a:solidFill>
              </a:rPr>
              <a:t>neɪm</a:t>
            </a:r>
            <a:r>
              <a:rPr lang="es-ES" sz="4000" dirty="0">
                <a:solidFill>
                  <a:schemeClr val="tx1">
                    <a:lumMod val="75000"/>
                    <a:lumOff val="25000"/>
                  </a:schemeClr>
                </a:solidFill>
              </a:rPr>
              <a:t> </a:t>
            </a:r>
            <a:r>
              <a:rPr lang="es-ES" sz="4000" dirty="0" err="1">
                <a:solidFill>
                  <a:schemeClr val="tx1">
                    <a:lumMod val="75000"/>
                    <a:lumOff val="25000"/>
                  </a:schemeClr>
                </a:solidFill>
              </a:rPr>
              <a:t>ɪz</a:t>
            </a:r>
            <a:r>
              <a:rPr lang="es-ES" sz="4000" dirty="0">
                <a:solidFill>
                  <a:schemeClr val="tx1">
                    <a:lumMod val="75000"/>
                    <a:lumOff val="25000"/>
                  </a:schemeClr>
                </a:solidFill>
              </a:rPr>
              <a:t> ˈ</a:t>
            </a:r>
            <a:r>
              <a:rPr lang="es-ES" sz="4000" dirty="0" err="1">
                <a:solidFill>
                  <a:schemeClr val="tx1">
                    <a:lumMod val="75000"/>
                    <a:lumOff val="25000"/>
                  </a:schemeClr>
                </a:solidFill>
              </a:rPr>
              <a:t>sɜrʤˌjoʊ</a:t>
            </a:r>
            <a:r>
              <a:rPr lang="es-ES" sz="4000" dirty="0">
                <a:solidFill>
                  <a:schemeClr val="tx1">
                    <a:lumMod val="75000"/>
                    <a:lumOff val="25000"/>
                  </a:schemeClr>
                </a:solidFill>
              </a:rPr>
              <a:t> </a:t>
            </a:r>
            <a:r>
              <a:rPr lang="es-ES" sz="4000" dirty="0" err="1">
                <a:solidFill>
                  <a:schemeClr val="tx1">
                    <a:lumMod val="75000"/>
                    <a:lumOff val="25000"/>
                  </a:schemeClr>
                </a:solidFill>
              </a:rPr>
              <a:t>ænd</a:t>
            </a:r>
            <a:r>
              <a:rPr lang="es-ES" sz="4000" dirty="0">
                <a:solidFill>
                  <a:schemeClr val="tx1">
                    <a:lumMod val="75000"/>
                    <a:lumOff val="25000"/>
                  </a:schemeClr>
                </a:solidFill>
              </a:rPr>
              <a:t> </a:t>
            </a:r>
            <a:r>
              <a:rPr lang="es-ES" sz="4000" dirty="0" err="1">
                <a:solidFill>
                  <a:schemeClr val="tx1">
                    <a:lumMod val="75000"/>
                    <a:lumOff val="25000"/>
                  </a:schemeClr>
                </a:solidFill>
              </a:rPr>
              <a:t>aɪ</a:t>
            </a:r>
            <a:r>
              <a:rPr lang="es-ES" sz="4000" dirty="0">
                <a:solidFill>
                  <a:schemeClr val="tx1">
                    <a:lumMod val="75000"/>
                    <a:lumOff val="25000"/>
                  </a:schemeClr>
                </a:solidFill>
              </a:rPr>
              <a:t> </a:t>
            </a:r>
            <a:r>
              <a:rPr lang="es-ES" sz="4000" dirty="0" err="1">
                <a:solidFill>
                  <a:schemeClr val="tx1">
                    <a:lumMod val="75000"/>
                    <a:lumOff val="25000"/>
                  </a:schemeClr>
                </a:solidFill>
              </a:rPr>
              <a:t>æm</a:t>
            </a:r>
            <a:r>
              <a:rPr lang="es-ES" sz="4000" dirty="0">
                <a:solidFill>
                  <a:schemeClr val="tx1">
                    <a:lumMod val="75000"/>
                    <a:lumOff val="25000"/>
                  </a:schemeClr>
                </a:solidFill>
              </a:rPr>
              <a:t> ˈ</a:t>
            </a:r>
            <a:r>
              <a:rPr lang="es-ES" sz="4000" dirty="0" err="1">
                <a:solidFill>
                  <a:schemeClr val="tx1">
                    <a:lumMod val="75000"/>
                    <a:lumOff val="25000"/>
                  </a:schemeClr>
                </a:solidFill>
              </a:rPr>
              <a:t>hæpi</a:t>
            </a:r>
            <a:r>
              <a:rPr lang="es-ES" sz="4000" dirty="0">
                <a:solidFill>
                  <a:schemeClr val="tx1">
                    <a:lumMod val="75000"/>
                    <a:lumOff val="25000"/>
                  </a:schemeClr>
                </a:solidFill>
              </a:rPr>
              <a:t> tu </a:t>
            </a:r>
            <a:r>
              <a:rPr lang="es-ES" sz="4000" dirty="0" err="1">
                <a:solidFill>
                  <a:schemeClr val="tx1">
                    <a:lumMod val="75000"/>
                    <a:lumOff val="25000"/>
                  </a:schemeClr>
                </a:solidFill>
              </a:rPr>
              <a:t>mit</a:t>
            </a:r>
            <a:r>
              <a:rPr lang="es-ES" sz="4000" dirty="0">
                <a:solidFill>
                  <a:schemeClr val="tx1">
                    <a:lumMod val="75000"/>
                    <a:lumOff val="25000"/>
                  </a:schemeClr>
                </a:solidFill>
              </a:rPr>
              <a:t> ju </a:t>
            </a:r>
            <a:r>
              <a:rPr lang="es-ES" sz="4000" dirty="0" err="1">
                <a:solidFill>
                  <a:schemeClr val="tx1">
                    <a:lumMod val="75000"/>
                    <a:lumOff val="25000"/>
                  </a:schemeClr>
                </a:solidFill>
                <a:hlinkClick r:id="rId2"/>
              </a:rPr>
              <a:t>təˈ</a:t>
            </a:r>
            <a:r>
              <a:rPr lang="es-ES" sz="4000" dirty="0" err="1" smtClean="0">
                <a:solidFill>
                  <a:schemeClr val="tx1">
                    <a:lumMod val="75000"/>
                    <a:lumOff val="25000"/>
                  </a:schemeClr>
                </a:solidFill>
                <a:hlinkClick r:id="rId2"/>
              </a:rPr>
              <a:t>deɪ</a:t>
            </a:r>
            <a:r>
              <a:rPr lang="es-ES" sz="4000" dirty="0" smtClean="0">
                <a:solidFill>
                  <a:schemeClr val="tx1">
                    <a:lumMod val="75000"/>
                    <a:lumOff val="25000"/>
                  </a:schemeClr>
                </a:solidFill>
              </a:rPr>
              <a:t> </a:t>
            </a:r>
            <a:r>
              <a:rPr lang="es-ES" sz="4000" dirty="0">
                <a:solidFill>
                  <a:schemeClr val="tx1">
                    <a:lumMod val="75000"/>
                    <a:lumOff val="25000"/>
                  </a:schemeClr>
                </a:solidFill>
              </a:rPr>
              <a:t>]</a:t>
            </a: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a:t>
            </a:fld>
            <a:endParaRPr lang="es-BO"/>
          </a:p>
        </p:txBody>
      </p:sp>
    </p:spTree>
    <p:extLst>
      <p:ext uri="{BB962C8B-B14F-4D97-AF65-F5344CB8AC3E}">
        <p14:creationId xmlns:p14="http://schemas.microsoft.com/office/powerpoint/2010/main" val="242481661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a:bodyPr>
          <a:lstStyle/>
          <a:p>
            <a:r>
              <a:rPr lang="es-ES" b="1" dirty="0">
                <a:solidFill>
                  <a:schemeClr val="tx1">
                    <a:lumMod val="75000"/>
                    <a:lumOff val="25000"/>
                  </a:schemeClr>
                </a:solidFill>
              </a:rPr>
              <a:t>9º Escocés</a:t>
            </a:r>
            <a:r>
              <a:rPr lang="es-ES" dirty="0">
                <a:solidFill>
                  <a:schemeClr val="tx1">
                    <a:lumMod val="75000"/>
                    <a:lumOff val="25000"/>
                  </a:schemeClr>
                </a:solidFill>
              </a:rPr>
              <a:t>: aunque hay varios acentos en </a:t>
            </a:r>
            <a:r>
              <a:rPr lang="es-ES" dirty="0" smtClean="0">
                <a:solidFill>
                  <a:schemeClr val="tx1">
                    <a:lumMod val="75000"/>
                    <a:lumOff val="25000"/>
                  </a:schemeClr>
                </a:solidFill>
              </a:rPr>
              <a:t>Escocia.</a:t>
            </a:r>
          </a:p>
          <a:p>
            <a:r>
              <a:rPr lang="es-ES" b="1" dirty="0" smtClean="0">
                <a:solidFill>
                  <a:schemeClr val="tx1">
                    <a:lumMod val="75000"/>
                    <a:lumOff val="25000"/>
                  </a:schemeClr>
                </a:solidFill>
              </a:rPr>
              <a:t>10º </a:t>
            </a:r>
            <a:r>
              <a:rPr lang="es-ES" b="1" dirty="0">
                <a:solidFill>
                  <a:schemeClr val="tx1">
                    <a:lumMod val="75000"/>
                    <a:lumOff val="25000"/>
                  </a:schemeClr>
                </a:solidFill>
              </a:rPr>
              <a:t>Irlandés 1</a:t>
            </a:r>
            <a:r>
              <a:rPr lang="es-ES" dirty="0">
                <a:solidFill>
                  <a:schemeClr val="tx1">
                    <a:lumMod val="75000"/>
                    <a:lumOff val="25000"/>
                  </a:schemeClr>
                </a:solidFill>
              </a:rPr>
              <a:t>: hay dos tipos; el de Irlanda del Norte y el de Irlanda del Sur. </a:t>
            </a:r>
            <a:endParaRPr lang="es-ES" dirty="0" smtClean="0">
              <a:solidFill>
                <a:schemeClr val="tx1">
                  <a:lumMod val="75000"/>
                  <a:lumOff val="25000"/>
                </a:schemeClr>
              </a:solidFill>
            </a:endParaRPr>
          </a:p>
          <a:p>
            <a:r>
              <a:rPr lang="es-ES" b="1" dirty="0" smtClean="0">
                <a:solidFill>
                  <a:schemeClr val="tx1">
                    <a:lumMod val="75000"/>
                    <a:lumOff val="25000"/>
                  </a:schemeClr>
                </a:solidFill>
              </a:rPr>
              <a:t>11º </a:t>
            </a:r>
            <a:r>
              <a:rPr lang="es-ES" b="1" dirty="0">
                <a:solidFill>
                  <a:schemeClr val="tx1">
                    <a:lumMod val="75000"/>
                    <a:lumOff val="25000"/>
                  </a:schemeClr>
                </a:solidFill>
              </a:rPr>
              <a:t>Irlandés 2</a:t>
            </a:r>
            <a:r>
              <a:rPr lang="es-ES" dirty="0">
                <a:solidFill>
                  <a:schemeClr val="tx1">
                    <a:lumMod val="75000"/>
                    <a:lumOff val="25000"/>
                  </a:schemeClr>
                </a:solidFill>
              </a:rPr>
              <a:t>: </a:t>
            </a:r>
            <a:r>
              <a:rPr lang="es-ES" dirty="0" smtClean="0">
                <a:solidFill>
                  <a:schemeClr val="tx1">
                    <a:lumMod val="75000"/>
                    <a:lumOff val="25000"/>
                  </a:schemeClr>
                </a:solidFill>
              </a:rPr>
              <a:t>pertenece a </a:t>
            </a:r>
            <a:r>
              <a:rPr lang="es-ES" dirty="0">
                <a:solidFill>
                  <a:schemeClr val="tx1">
                    <a:lumMod val="75000"/>
                    <a:lumOff val="25000"/>
                  </a:schemeClr>
                </a:solidFill>
              </a:rPr>
              <a:t>Irlanda del Norte, </a:t>
            </a:r>
            <a:endParaRPr lang="es-ES" dirty="0" smtClean="0">
              <a:solidFill>
                <a:schemeClr val="tx1">
                  <a:lumMod val="75000"/>
                  <a:lumOff val="25000"/>
                </a:schemeClr>
              </a:solidFill>
            </a:endParaRPr>
          </a:p>
          <a:p>
            <a:r>
              <a:rPr lang="es-ES" b="1" dirty="0" smtClean="0">
                <a:solidFill>
                  <a:schemeClr val="tx1">
                    <a:lumMod val="75000"/>
                    <a:lumOff val="25000"/>
                  </a:schemeClr>
                </a:solidFill>
              </a:rPr>
              <a:t>12º </a:t>
            </a:r>
            <a:r>
              <a:rPr lang="es-ES" b="1" dirty="0">
                <a:solidFill>
                  <a:schemeClr val="tx1">
                    <a:lumMod val="75000"/>
                    <a:lumOff val="25000"/>
                  </a:schemeClr>
                </a:solidFill>
              </a:rPr>
              <a:t>Americano general</a:t>
            </a:r>
            <a:r>
              <a:rPr lang="es-ES" dirty="0">
                <a:solidFill>
                  <a:schemeClr val="tx1">
                    <a:lumMod val="75000"/>
                    <a:lumOff val="25000"/>
                  </a:schemeClr>
                </a:solidFill>
              </a:rPr>
              <a:t>: </a:t>
            </a:r>
            <a:r>
              <a:rPr lang="es-ES" dirty="0" smtClean="0">
                <a:solidFill>
                  <a:schemeClr val="tx1">
                    <a:lumMod val="75000"/>
                    <a:lumOff val="25000"/>
                  </a:schemeClr>
                </a:solidFill>
              </a:rPr>
              <a:t>el </a:t>
            </a:r>
            <a:r>
              <a:rPr lang="es-ES" dirty="0">
                <a:solidFill>
                  <a:schemeClr val="tx1">
                    <a:lumMod val="75000"/>
                    <a:lumOff val="25000"/>
                  </a:schemeClr>
                </a:solidFill>
              </a:rPr>
              <a:t>que </a:t>
            </a:r>
            <a:r>
              <a:rPr lang="es-ES" dirty="0" smtClean="0">
                <a:solidFill>
                  <a:schemeClr val="tx1">
                    <a:lumMod val="75000"/>
                    <a:lumOff val="25000"/>
                  </a:schemeClr>
                </a:solidFill>
              </a:rPr>
              <a:t>muchas </a:t>
            </a:r>
            <a:r>
              <a:rPr lang="es-ES" dirty="0">
                <a:solidFill>
                  <a:schemeClr val="tx1">
                    <a:lumMod val="75000"/>
                    <a:lumOff val="25000"/>
                  </a:schemeClr>
                </a:solidFill>
              </a:rPr>
              <a:t>veces </a:t>
            </a:r>
            <a:r>
              <a:rPr lang="es-ES" dirty="0" smtClean="0">
                <a:solidFill>
                  <a:schemeClr val="tx1">
                    <a:lumMod val="75000"/>
                    <a:lumOff val="25000"/>
                  </a:schemeClr>
                </a:solidFill>
              </a:rPr>
              <a:t>se escucha en la televisión.</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50</a:t>
            </a:fld>
            <a:endParaRPr lang="es-BO"/>
          </a:p>
        </p:txBody>
      </p:sp>
    </p:spTree>
    <p:extLst>
      <p:ext uri="{BB962C8B-B14F-4D97-AF65-F5344CB8AC3E}">
        <p14:creationId xmlns:p14="http://schemas.microsoft.com/office/powerpoint/2010/main" val="211131591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fontScale="85000" lnSpcReduction="20000"/>
          </a:bodyPr>
          <a:lstStyle/>
          <a:p>
            <a:r>
              <a:rPr lang="es-ES" b="1" dirty="0">
                <a:solidFill>
                  <a:schemeClr val="tx1">
                    <a:lumMod val="75000"/>
                    <a:lumOff val="25000"/>
                  </a:schemeClr>
                </a:solidFill>
              </a:rPr>
              <a:t>13º Italiano-Americano</a:t>
            </a:r>
            <a:r>
              <a:rPr lang="es-ES" dirty="0">
                <a:solidFill>
                  <a:schemeClr val="tx1">
                    <a:lumMod val="75000"/>
                    <a:lumOff val="25000"/>
                  </a:schemeClr>
                </a:solidFill>
              </a:rPr>
              <a:t>: este acento proviene de los italianos que se fueron a vivir a los </a:t>
            </a:r>
            <a:r>
              <a:rPr lang="es-ES" dirty="0" smtClean="0">
                <a:solidFill>
                  <a:schemeClr val="tx1">
                    <a:lumMod val="75000"/>
                    <a:lumOff val="25000"/>
                  </a:schemeClr>
                </a:solidFill>
              </a:rPr>
              <a:t>EE.UU.</a:t>
            </a:r>
          </a:p>
          <a:p>
            <a:r>
              <a:rPr lang="es-ES" b="1" dirty="0" smtClean="0">
                <a:solidFill>
                  <a:schemeClr val="tx1">
                    <a:lumMod val="75000"/>
                    <a:lumOff val="25000"/>
                  </a:schemeClr>
                </a:solidFill>
              </a:rPr>
              <a:t>14º </a:t>
            </a:r>
            <a:r>
              <a:rPr lang="es-ES" b="1" dirty="0">
                <a:solidFill>
                  <a:schemeClr val="tx1">
                    <a:lumMod val="75000"/>
                    <a:lumOff val="25000"/>
                  </a:schemeClr>
                </a:solidFill>
              </a:rPr>
              <a:t>Sur de los EE.UU.</a:t>
            </a:r>
            <a:r>
              <a:rPr lang="es-ES" dirty="0">
                <a:solidFill>
                  <a:schemeClr val="tx1">
                    <a:lumMod val="75000"/>
                    <a:lumOff val="25000"/>
                  </a:schemeClr>
                </a:solidFill>
              </a:rPr>
              <a:t>: también llamado </a:t>
            </a:r>
            <a:r>
              <a:rPr lang="es-ES" i="1" dirty="0" err="1">
                <a:solidFill>
                  <a:schemeClr val="tx1">
                    <a:lumMod val="75000"/>
                    <a:lumOff val="25000"/>
                  </a:schemeClr>
                </a:solidFill>
              </a:rPr>
              <a:t>redneck</a:t>
            </a:r>
            <a:r>
              <a:rPr lang="es-ES" dirty="0">
                <a:solidFill>
                  <a:schemeClr val="tx1">
                    <a:lumMod val="75000"/>
                    <a:lumOff val="25000"/>
                  </a:schemeClr>
                </a:solidFill>
              </a:rPr>
              <a:t>. Se habla por el territorio Texas. </a:t>
            </a:r>
            <a:endParaRPr lang="es-ES" dirty="0" smtClean="0">
              <a:solidFill>
                <a:schemeClr val="tx1">
                  <a:lumMod val="75000"/>
                  <a:lumOff val="25000"/>
                </a:schemeClr>
              </a:solidFill>
            </a:endParaRPr>
          </a:p>
          <a:p>
            <a:r>
              <a:rPr lang="es-ES" b="1" dirty="0" smtClean="0">
                <a:solidFill>
                  <a:schemeClr val="tx1">
                    <a:lumMod val="75000"/>
                    <a:lumOff val="25000"/>
                  </a:schemeClr>
                </a:solidFill>
              </a:rPr>
              <a:t>15º </a:t>
            </a:r>
            <a:r>
              <a:rPr lang="es-ES" b="1" dirty="0">
                <a:solidFill>
                  <a:schemeClr val="tx1">
                    <a:lumMod val="75000"/>
                    <a:lumOff val="25000"/>
                  </a:schemeClr>
                </a:solidFill>
              </a:rPr>
              <a:t>Australiano</a:t>
            </a:r>
            <a:r>
              <a:rPr lang="es-ES" dirty="0">
                <a:solidFill>
                  <a:schemeClr val="tx1">
                    <a:lumMod val="75000"/>
                    <a:lumOff val="25000"/>
                  </a:schemeClr>
                </a:solidFill>
              </a:rPr>
              <a:t>: aunque es más parecido al inglés británico que al inglés americano, también tiene sus propios matices</a:t>
            </a:r>
            <a:r>
              <a:rPr lang="es-ES" dirty="0" smtClean="0">
                <a:solidFill>
                  <a:schemeClr val="tx1">
                    <a:lumMod val="75000"/>
                    <a:lumOff val="25000"/>
                  </a:schemeClr>
                </a:solidFill>
              </a:rPr>
              <a:t>.</a:t>
            </a:r>
          </a:p>
          <a:p>
            <a:r>
              <a:rPr lang="es-ES" b="1" dirty="0" smtClean="0">
                <a:solidFill>
                  <a:schemeClr val="tx1">
                    <a:lumMod val="75000"/>
                    <a:lumOff val="25000"/>
                  </a:schemeClr>
                </a:solidFill>
              </a:rPr>
              <a:t>16º </a:t>
            </a:r>
            <a:r>
              <a:rPr lang="es-ES" b="1" dirty="0">
                <a:solidFill>
                  <a:schemeClr val="tx1">
                    <a:lumMod val="75000"/>
                    <a:lumOff val="25000"/>
                  </a:schemeClr>
                </a:solidFill>
              </a:rPr>
              <a:t>Francés</a:t>
            </a:r>
            <a:r>
              <a:rPr lang="es-ES" dirty="0">
                <a:solidFill>
                  <a:schemeClr val="tx1">
                    <a:lumMod val="75000"/>
                    <a:lumOff val="25000"/>
                  </a:schemeClr>
                </a:solidFill>
              </a:rPr>
              <a:t>: es el acento de los franceses hablando inglés. También tenemos ese acento para los que hablan </a:t>
            </a:r>
            <a:r>
              <a:rPr lang="es-ES" dirty="0" smtClean="0">
                <a:solidFill>
                  <a:schemeClr val="tx1">
                    <a:lumMod val="75000"/>
                    <a:lumOff val="25000"/>
                  </a:schemeClr>
                </a:solidFill>
              </a:rPr>
              <a:t>español.</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51</a:t>
            </a:fld>
            <a:endParaRPr lang="es-BO"/>
          </a:p>
        </p:txBody>
      </p:sp>
    </p:spTree>
    <p:extLst>
      <p:ext uri="{BB962C8B-B14F-4D97-AF65-F5344CB8AC3E}">
        <p14:creationId xmlns:p14="http://schemas.microsoft.com/office/powerpoint/2010/main" val="99271393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a:bodyPr>
          <a:lstStyle/>
          <a:p>
            <a:r>
              <a:rPr lang="es-ES" b="1" dirty="0">
                <a:solidFill>
                  <a:schemeClr val="tx1">
                    <a:lumMod val="75000"/>
                    <a:lumOff val="25000"/>
                  </a:schemeClr>
                </a:solidFill>
              </a:rPr>
              <a:t>17º Alemán</a:t>
            </a:r>
            <a:r>
              <a:rPr lang="es-ES" dirty="0">
                <a:solidFill>
                  <a:schemeClr val="tx1">
                    <a:lumMod val="75000"/>
                    <a:lumOff val="25000"/>
                  </a:schemeClr>
                </a:solidFill>
              </a:rPr>
              <a:t>: </a:t>
            </a:r>
            <a:r>
              <a:rPr lang="es-ES" dirty="0" smtClean="0">
                <a:solidFill>
                  <a:schemeClr val="tx1">
                    <a:lumMod val="75000"/>
                    <a:lumOff val="25000"/>
                  </a:schemeClr>
                </a:solidFill>
              </a:rPr>
              <a:t>acento </a:t>
            </a:r>
            <a:r>
              <a:rPr lang="es-ES" dirty="0">
                <a:solidFill>
                  <a:schemeClr val="tx1">
                    <a:lumMod val="75000"/>
                    <a:lumOff val="25000"/>
                  </a:schemeClr>
                </a:solidFill>
              </a:rPr>
              <a:t>alemán hablando inglés</a:t>
            </a:r>
            <a:r>
              <a:rPr lang="es-ES" dirty="0" smtClean="0">
                <a:solidFill>
                  <a:schemeClr val="tx1">
                    <a:lumMod val="75000"/>
                    <a:lumOff val="25000"/>
                  </a:schemeClr>
                </a:solidFill>
              </a:rPr>
              <a:t>.</a:t>
            </a:r>
          </a:p>
          <a:p>
            <a:r>
              <a:rPr lang="es-ES" b="1" dirty="0" smtClean="0">
                <a:solidFill>
                  <a:schemeClr val="tx1">
                    <a:lumMod val="75000"/>
                    <a:lumOff val="25000"/>
                  </a:schemeClr>
                </a:solidFill>
              </a:rPr>
              <a:t>18º </a:t>
            </a:r>
            <a:r>
              <a:rPr lang="es-ES" b="1" dirty="0">
                <a:solidFill>
                  <a:schemeClr val="tx1">
                    <a:lumMod val="75000"/>
                    <a:lumOff val="25000"/>
                  </a:schemeClr>
                </a:solidFill>
              </a:rPr>
              <a:t>Ruso</a:t>
            </a:r>
            <a:r>
              <a:rPr lang="es-ES" dirty="0">
                <a:solidFill>
                  <a:schemeClr val="tx1">
                    <a:lumMod val="75000"/>
                    <a:lumOff val="25000"/>
                  </a:schemeClr>
                </a:solidFill>
              </a:rPr>
              <a:t>: </a:t>
            </a:r>
            <a:r>
              <a:rPr lang="es-ES" dirty="0" smtClean="0">
                <a:solidFill>
                  <a:schemeClr val="tx1">
                    <a:lumMod val="75000"/>
                    <a:lumOff val="25000"/>
                  </a:schemeClr>
                </a:solidFill>
              </a:rPr>
              <a:t>acento ruso</a:t>
            </a:r>
          </a:p>
          <a:p>
            <a:r>
              <a:rPr lang="es-ES" b="1" dirty="0" smtClean="0">
                <a:solidFill>
                  <a:schemeClr val="tx1">
                    <a:lumMod val="75000"/>
                    <a:lumOff val="25000"/>
                  </a:schemeClr>
                </a:solidFill>
              </a:rPr>
              <a:t>19º </a:t>
            </a:r>
            <a:r>
              <a:rPr lang="es-ES" b="1" dirty="0">
                <a:solidFill>
                  <a:schemeClr val="tx1">
                    <a:lumMod val="75000"/>
                    <a:lumOff val="25000"/>
                  </a:schemeClr>
                </a:solidFill>
              </a:rPr>
              <a:t>Italiano</a:t>
            </a:r>
            <a:r>
              <a:rPr lang="es-ES" dirty="0">
                <a:solidFill>
                  <a:schemeClr val="tx1">
                    <a:lumMod val="75000"/>
                    <a:lumOff val="25000"/>
                  </a:schemeClr>
                </a:solidFill>
              </a:rPr>
              <a:t>: se parece mucho a nuestro acento, ya que los sonidos del español y el italiano prácticamente iguales. </a:t>
            </a:r>
            <a:endParaRPr lang="es-ES" dirty="0" smtClean="0">
              <a:solidFill>
                <a:schemeClr val="tx1">
                  <a:lumMod val="75000"/>
                  <a:lumOff val="25000"/>
                </a:schemeClr>
              </a:solidFill>
            </a:endParaRPr>
          </a:p>
          <a:p>
            <a:r>
              <a:rPr lang="es-ES" b="1" dirty="0" smtClean="0">
                <a:solidFill>
                  <a:schemeClr val="tx1">
                    <a:lumMod val="75000"/>
                    <a:lumOff val="25000"/>
                  </a:schemeClr>
                </a:solidFill>
              </a:rPr>
              <a:t>20º </a:t>
            </a:r>
            <a:r>
              <a:rPr lang="es-ES" b="1" dirty="0">
                <a:solidFill>
                  <a:schemeClr val="tx1">
                    <a:lumMod val="75000"/>
                    <a:lumOff val="25000"/>
                  </a:schemeClr>
                </a:solidFill>
              </a:rPr>
              <a:t>Chino</a:t>
            </a:r>
            <a:r>
              <a:rPr lang="es-ES" dirty="0">
                <a:solidFill>
                  <a:schemeClr val="tx1">
                    <a:lumMod val="75000"/>
                    <a:lumOff val="25000"/>
                  </a:schemeClr>
                </a:solidFill>
              </a:rPr>
              <a:t>: los chinos si pueden pronunciar la “r” en inglés, ya que es más suave. </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52</a:t>
            </a:fld>
            <a:endParaRPr lang="es-BO"/>
          </a:p>
        </p:txBody>
      </p:sp>
    </p:spTree>
    <p:extLst>
      <p:ext uri="{BB962C8B-B14F-4D97-AF65-F5344CB8AC3E}">
        <p14:creationId xmlns:p14="http://schemas.microsoft.com/office/powerpoint/2010/main" val="282482727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DIALECTOS DEL IDIOMA INGLÉS</a:t>
            </a:r>
            <a:endParaRPr lang="es-BO" dirty="0"/>
          </a:p>
        </p:txBody>
      </p:sp>
      <p:sp>
        <p:nvSpPr>
          <p:cNvPr id="3" name="2 Marcador de contenido"/>
          <p:cNvSpPr>
            <a:spLocks noGrp="1"/>
          </p:cNvSpPr>
          <p:nvPr>
            <p:ph idx="1"/>
          </p:nvPr>
        </p:nvSpPr>
        <p:spPr/>
        <p:txBody>
          <a:bodyPr>
            <a:normAutofit fontScale="92500" lnSpcReduction="20000"/>
          </a:bodyPr>
          <a:lstStyle/>
          <a:p>
            <a:r>
              <a:rPr lang="es-ES" b="1" dirty="0">
                <a:solidFill>
                  <a:schemeClr val="tx1">
                    <a:lumMod val="75000"/>
                    <a:lumOff val="25000"/>
                  </a:schemeClr>
                </a:solidFill>
              </a:rPr>
              <a:t>21º Japonés</a:t>
            </a:r>
            <a:r>
              <a:rPr lang="es-ES" dirty="0">
                <a:solidFill>
                  <a:schemeClr val="tx1">
                    <a:lumMod val="75000"/>
                    <a:lumOff val="25000"/>
                  </a:schemeClr>
                </a:solidFill>
              </a:rPr>
              <a:t>: pronuncian mejor que los </a:t>
            </a:r>
            <a:r>
              <a:rPr lang="es-ES" dirty="0" smtClean="0">
                <a:solidFill>
                  <a:schemeClr val="tx1">
                    <a:lumMod val="75000"/>
                    <a:lumOff val="25000"/>
                  </a:schemeClr>
                </a:solidFill>
              </a:rPr>
              <a:t>chinos.</a:t>
            </a:r>
          </a:p>
          <a:p>
            <a:r>
              <a:rPr lang="es-ES" b="1" dirty="0" smtClean="0">
                <a:solidFill>
                  <a:schemeClr val="tx1">
                    <a:lumMod val="75000"/>
                    <a:lumOff val="25000"/>
                  </a:schemeClr>
                </a:solidFill>
              </a:rPr>
              <a:t>22º </a:t>
            </a:r>
            <a:r>
              <a:rPr lang="es-ES" b="1" dirty="0">
                <a:solidFill>
                  <a:schemeClr val="tx1">
                    <a:lumMod val="75000"/>
                    <a:lumOff val="25000"/>
                  </a:schemeClr>
                </a:solidFill>
              </a:rPr>
              <a:t>Indio</a:t>
            </a:r>
            <a:r>
              <a:rPr lang="es-ES" dirty="0">
                <a:solidFill>
                  <a:schemeClr val="tx1">
                    <a:lumMod val="75000"/>
                    <a:lumOff val="25000"/>
                  </a:schemeClr>
                </a:solidFill>
              </a:rPr>
              <a:t>: se habla en la India y en todos los países islámicos. Tienen una peculiar pronunciación aunque es muy correcto</a:t>
            </a:r>
            <a:r>
              <a:rPr lang="es-ES" dirty="0" smtClean="0">
                <a:solidFill>
                  <a:schemeClr val="tx1">
                    <a:lumMod val="75000"/>
                    <a:lumOff val="25000"/>
                  </a:schemeClr>
                </a:solidFill>
              </a:rPr>
              <a:t>.</a:t>
            </a:r>
          </a:p>
          <a:p>
            <a:r>
              <a:rPr lang="es-ES" b="1" dirty="0" smtClean="0">
                <a:solidFill>
                  <a:schemeClr val="tx1">
                    <a:lumMod val="75000"/>
                    <a:lumOff val="25000"/>
                  </a:schemeClr>
                </a:solidFill>
              </a:rPr>
              <a:t>23º Sudáfrica</a:t>
            </a:r>
            <a:r>
              <a:rPr lang="es-ES" dirty="0">
                <a:solidFill>
                  <a:schemeClr val="tx1">
                    <a:lumMod val="75000"/>
                    <a:lumOff val="25000"/>
                  </a:schemeClr>
                </a:solidFill>
              </a:rPr>
              <a:t>: </a:t>
            </a:r>
            <a:r>
              <a:rPr lang="es-ES" dirty="0" smtClean="0">
                <a:solidFill>
                  <a:schemeClr val="tx1">
                    <a:lumMod val="75000"/>
                    <a:lumOff val="25000"/>
                  </a:schemeClr>
                </a:solidFill>
              </a:rPr>
              <a:t>en esa región se </a:t>
            </a:r>
            <a:r>
              <a:rPr lang="es-ES" dirty="0">
                <a:solidFill>
                  <a:schemeClr val="tx1">
                    <a:lumMod val="75000"/>
                    <a:lumOff val="25000"/>
                  </a:schemeClr>
                </a:solidFill>
              </a:rPr>
              <a:t>habla inglés y lo hacen con su propio </a:t>
            </a:r>
            <a:r>
              <a:rPr lang="es-ES" dirty="0" smtClean="0">
                <a:solidFill>
                  <a:schemeClr val="tx1">
                    <a:lumMod val="75000"/>
                    <a:lumOff val="25000"/>
                  </a:schemeClr>
                </a:solidFill>
              </a:rPr>
              <a:t>acento.</a:t>
            </a:r>
          </a:p>
          <a:p>
            <a:r>
              <a:rPr lang="es-ES" b="1" dirty="0" smtClean="0">
                <a:solidFill>
                  <a:schemeClr val="tx1">
                    <a:lumMod val="75000"/>
                    <a:lumOff val="25000"/>
                  </a:schemeClr>
                </a:solidFill>
              </a:rPr>
              <a:t>24º </a:t>
            </a:r>
            <a:r>
              <a:rPr lang="es-ES" b="1" dirty="0">
                <a:solidFill>
                  <a:schemeClr val="tx1">
                    <a:lumMod val="75000"/>
                    <a:lumOff val="25000"/>
                  </a:schemeClr>
                </a:solidFill>
              </a:rPr>
              <a:t>Nigeriano</a:t>
            </a:r>
            <a:r>
              <a:rPr lang="es-ES" dirty="0">
                <a:solidFill>
                  <a:schemeClr val="tx1">
                    <a:lumMod val="75000"/>
                    <a:lumOff val="25000"/>
                  </a:schemeClr>
                </a:solidFill>
              </a:rPr>
              <a:t>: se podría decir que es el inglés que hablan todos los países del </a:t>
            </a:r>
            <a:r>
              <a:rPr lang="es-ES" dirty="0" smtClean="0">
                <a:solidFill>
                  <a:schemeClr val="tx1">
                    <a:lumMod val="75000"/>
                    <a:lumOff val="25000"/>
                  </a:schemeClr>
                </a:solidFill>
              </a:rPr>
              <a:t>continente </a:t>
            </a:r>
            <a:r>
              <a:rPr lang="es-ES" dirty="0">
                <a:solidFill>
                  <a:schemeClr val="tx1">
                    <a:lumMod val="75000"/>
                    <a:lumOff val="25000"/>
                  </a:schemeClr>
                </a:solidFill>
              </a:rPr>
              <a:t>africano</a:t>
            </a:r>
            <a:r>
              <a:rPr lang="es-ES" dirty="0" smtClean="0">
                <a:solidFill>
                  <a:schemeClr val="tx1">
                    <a:lumMod val="75000"/>
                    <a:lumOff val="25000"/>
                  </a:schemeClr>
                </a:solidFill>
              </a:rPr>
              <a:t>.</a:t>
            </a:r>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53</a:t>
            </a:fld>
            <a:endParaRPr lang="es-BO"/>
          </a:p>
        </p:txBody>
      </p:sp>
    </p:spTree>
    <p:extLst>
      <p:ext uri="{BB962C8B-B14F-4D97-AF65-F5344CB8AC3E}">
        <p14:creationId xmlns:p14="http://schemas.microsoft.com/office/powerpoint/2010/main" val="99273142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3" y="456291"/>
            <a:ext cx="8749665" cy="1020233"/>
          </a:xfrm>
        </p:spPr>
        <p:txBody>
          <a:bodyPr>
            <a:normAutofit fontScale="90000"/>
          </a:bodyPr>
          <a:lstStyle/>
          <a:p>
            <a:r>
              <a:rPr lang="es-ES" dirty="0" smtClean="0"/>
              <a:t>DIFERENCIAS ENTRE INGLÉS BRITÁNICO E INGLÉS AMERICANO</a:t>
            </a:r>
            <a:endParaRPr lang="es-B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42289691"/>
              </p:ext>
            </p:extLst>
          </p:nvPr>
        </p:nvGraphicFramePr>
        <p:xfrm>
          <a:off x="1476549" y="1836561"/>
          <a:ext cx="6696743" cy="3600402"/>
        </p:xfrm>
        <a:graphic>
          <a:graphicData uri="http://schemas.openxmlformats.org/drawingml/2006/table">
            <a:tbl>
              <a:tblPr firstRow="1" firstCol="1" bandRow="1">
                <a:tableStyleId>{5C22544A-7EE6-4342-B048-85BDC9FD1C3A}</a:tableStyleId>
              </a:tblPr>
              <a:tblGrid>
                <a:gridCol w="3444040"/>
                <a:gridCol w="3252703"/>
              </a:tblGrid>
              <a:tr h="600067">
                <a:tc>
                  <a:txBody>
                    <a:bodyPr/>
                    <a:lstStyle/>
                    <a:p>
                      <a:pPr algn="ctr" fontAlgn="base">
                        <a:lnSpc>
                          <a:spcPct val="115000"/>
                        </a:lnSpc>
                        <a:spcAft>
                          <a:spcPts val="1200"/>
                        </a:spcAft>
                      </a:pPr>
                      <a:r>
                        <a:rPr lang="es-ES" sz="2400">
                          <a:effectLst/>
                        </a:rPr>
                        <a:t>Inglés americano</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a:effectLst/>
                        </a:rPr>
                        <a:t>Inglés británico</a:t>
                      </a:r>
                      <a:endParaRPr lang="es-BO" sz="2400">
                        <a:effectLst/>
                        <a:latin typeface="Calibri"/>
                        <a:ea typeface="Times New Roman"/>
                        <a:cs typeface="Times New Roman"/>
                      </a:endParaRPr>
                    </a:p>
                  </a:txBody>
                  <a:tcPr marL="47625" marR="47625" marT="47625" marB="47625" anchor="ctr"/>
                </a:tc>
              </a:tr>
              <a:tr h="600067">
                <a:tc>
                  <a:txBody>
                    <a:bodyPr/>
                    <a:lstStyle/>
                    <a:p>
                      <a:pPr algn="ctr" fontAlgn="base">
                        <a:lnSpc>
                          <a:spcPct val="115000"/>
                        </a:lnSpc>
                        <a:spcAft>
                          <a:spcPts val="1200"/>
                        </a:spcAft>
                      </a:pPr>
                      <a:r>
                        <a:rPr lang="es-ES" sz="2400">
                          <a:effectLst/>
                        </a:rPr>
                        <a:t>trunk</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a:effectLst/>
                        </a:rPr>
                        <a:t>boot</a:t>
                      </a:r>
                      <a:endParaRPr lang="es-BO" sz="2400">
                        <a:effectLst/>
                        <a:latin typeface="Calibri"/>
                        <a:ea typeface="Times New Roman"/>
                        <a:cs typeface="Times New Roman"/>
                      </a:endParaRPr>
                    </a:p>
                  </a:txBody>
                  <a:tcPr marL="47625" marR="47625" marT="47625" marB="47625" anchor="ctr"/>
                </a:tc>
              </a:tr>
              <a:tr h="600067">
                <a:tc>
                  <a:txBody>
                    <a:bodyPr/>
                    <a:lstStyle/>
                    <a:p>
                      <a:pPr algn="ctr" fontAlgn="base">
                        <a:lnSpc>
                          <a:spcPct val="115000"/>
                        </a:lnSpc>
                        <a:spcAft>
                          <a:spcPts val="1200"/>
                        </a:spcAft>
                      </a:pPr>
                      <a:r>
                        <a:rPr lang="es-ES" sz="2400">
                          <a:effectLst/>
                        </a:rPr>
                        <a:t>hood</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a:effectLst/>
                        </a:rPr>
                        <a:t>bonnet</a:t>
                      </a:r>
                      <a:endParaRPr lang="es-BO" sz="2400">
                        <a:effectLst/>
                        <a:latin typeface="Calibri"/>
                        <a:ea typeface="Times New Roman"/>
                        <a:cs typeface="Times New Roman"/>
                      </a:endParaRPr>
                    </a:p>
                  </a:txBody>
                  <a:tcPr marL="47625" marR="47625" marT="47625" marB="47625" anchor="ctr"/>
                </a:tc>
              </a:tr>
              <a:tr h="600067">
                <a:tc>
                  <a:txBody>
                    <a:bodyPr/>
                    <a:lstStyle/>
                    <a:p>
                      <a:pPr algn="ctr" fontAlgn="base">
                        <a:lnSpc>
                          <a:spcPct val="115000"/>
                        </a:lnSpc>
                        <a:spcAft>
                          <a:spcPts val="1200"/>
                        </a:spcAft>
                      </a:pPr>
                      <a:r>
                        <a:rPr lang="es-ES" sz="2400">
                          <a:effectLst/>
                        </a:rPr>
                        <a:t>sidewalk</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a:effectLst/>
                        </a:rPr>
                        <a:t>pavement</a:t>
                      </a:r>
                      <a:endParaRPr lang="es-BO" sz="2400">
                        <a:effectLst/>
                        <a:latin typeface="Calibri"/>
                        <a:ea typeface="Times New Roman"/>
                        <a:cs typeface="Times New Roman"/>
                      </a:endParaRPr>
                    </a:p>
                  </a:txBody>
                  <a:tcPr marL="47625" marR="47625" marT="47625" marB="47625" anchor="ctr"/>
                </a:tc>
              </a:tr>
              <a:tr h="600067">
                <a:tc>
                  <a:txBody>
                    <a:bodyPr/>
                    <a:lstStyle/>
                    <a:p>
                      <a:pPr algn="ctr" fontAlgn="base">
                        <a:lnSpc>
                          <a:spcPct val="115000"/>
                        </a:lnSpc>
                        <a:spcAft>
                          <a:spcPts val="1200"/>
                        </a:spcAft>
                      </a:pPr>
                      <a:r>
                        <a:rPr lang="es-ES" sz="2400">
                          <a:effectLst/>
                        </a:rPr>
                        <a:t>gasoline</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a:effectLst/>
                        </a:rPr>
                        <a:t>petrol</a:t>
                      </a:r>
                      <a:endParaRPr lang="es-BO" sz="2400">
                        <a:effectLst/>
                        <a:latin typeface="Calibri"/>
                        <a:ea typeface="Times New Roman"/>
                        <a:cs typeface="Times New Roman"/>
                      </a:endParaRPr>
                    </a:p>
                  </a:txBody>
                  <a:tcPr marL="47625" marR="47625" marT="47625" marB="47625" anchor="ctr"/>
                </a:tc>
              </a:tr>
              <a:tr h="600067">
                <a:tc>
                  <a:txBody>
                    <a:bodyPr/>
                    <a:lstStyle/>
                    <a:p>
                      <a:pPr algn="ctr" fontAlgn="base">
                        <a:lnSpc>
                          <a:spcPct val="115000"/>
                        </a:lnSpc>
                        <a:spcAft>
                          <a:spcPts val="1200"/>
                        </a:spcAft>
                      </a:pPr>
                      <a:r>
                        <a:rPr lang="es-ES" sz="2400">
                          <a:effectLst/>
                        </a:rPr>
                        <a:t>parking lot</a:t>
                      </a:r>
                      <a:endParaRPr lang="es-BO" sz="2400">
                        <a:effectLst/>
                        <a:latin typeface="Calibri"/>
                        <a:ea typeface="Times New Roman"/>
                        <a:cs typeface="Times New Roman"/>
                      </a:endParaRPr>
                    </a:p>
                  </a:txBody>
                  <a:tcPr marL="47625" marR="47625" marT="47625" marB="47625" anchor="ctr"/>
                </a:tc>
                <a:tc>
                  <a:txBody>
                    <a:bodyPr/>
                    <a:lstStyle/>
                    <a:p>
                      <a:pPr algn="ctr" fontAlgn="base">
                        <a:lnSpc>
                          <a:spcPct val="115000"/>
                        </a:lnSpc>
                        <a:spcAft>
                          <a:spcPts val="1200"/>
                        </a:spcAft>
                      </a:pPr>
                      <a:r>
                        <a:rPr lang="es-ES" sz="2400" dirty="0">
                          <a:effectLst/>
                        </a:rPr>
                        <a:t>car </a:t>
                      </a:r>
                      <a:r>
                        <a:rPr lang="es-ES" sz="2400" dirty="0" err="1">
                          <a:effectLst/>
                        </a:rPr>
                        <a:t>park</a:t>
                      </a:r>
                      <a:endParaRPr lang="es-BO" sz="2400" dirty="0">
                        <a:effectLst/>
                        <a:latin typeface="Calibri"/>
                        <a:ea typeface="Times New Roman"/>
                        <a:cs typeface="Times New Roman"/>
                      </a:endParaRPr>
                    </a:p>
                  </a:txBody>
                  <a:tcPr marL="47625" marR="47625" marT="47625" marB="47625" anchor="ctr"/>
                </a:tc>
              </a:tr>
            </a:tbl>
          </a:graphicData>
        </a:graphic>
      </p:graphicFrame>
      <p:sp>
        <p:nvSpPr>
          <p:cNvPr id="3" name="2 Marcador de número de diapositiva"/>
          <p:cNvSpPr>
            <a:spLocks noGrp="1"/>
          </p:cNvSpPr>
          <p:nvPr>
            <p:ph type="sldNum" sz="quarter" idx="12"/>
          </p:nvPr>
        </p:nvSpPr>
        <p:spPr/>
        <p:txBody>
          <a:bodyPr/>
          <a:lstStyle/>
          <a:p>
            <a:fld id="{B3140F15-A1E3-46BC-8505-A7A569C0A583}" type="slidenum">
              <a:rPr lang="es-BO" smtClean="0"/>
              <a:t>54</a:t>
            </a:fld>
            <a:endParaRPr lang="es-BO"/>
          </a:p>
        </p:txBody>
      </p:sp>
    </p:spTree>
    <p:extLst>
      <p:ext uri="{BB962C8B-B14F-4D97-AF65-F5344CB8AC3E}">
        <p14:creationId xmlns:p14="http://schemas.microsoft.com/office/powerpoint/2010/main" val="131260047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3" y="600307"/>
            <a:ext cx="8749665" cy="1020233"/>
          </a:xfrm>
        </p:spPr>
        <p:txBody>
          <a:bodyPr>
            <a:normAutofit fontScale="90000"/>
          </a:bodyPr>
          <a:lstStyle/>
          <a:p>
            <a:r>
              <a:rPr lang="es-ES" cap="all" dirty="0"/>
              <a:t>10 CONSEJOS PARA MEJORAR LA PRONUNCIACIÓN EN </a:t>
            </a:r>
            <a:r>
              <a:rPr lang="es-ES" cap="all" dirty="0" smtClean="0"/>
              <a:t>INGLÉS</a:t>
            </a:r>
            <a:endParaRPr lang="es-BO" dirty="0"/>
          </a:p>
        </p:txBody>
      </p:sp>
      <p:sp>
        <p:nvSpPr>
          <p:cNvPr id="3" name="2 Marcador de contenido"/>
          <p:cNvSpPr>
            <a:spLocks noGrp="1"/>
          </p:cNvSpPr>
          <p:nvPr>
            <p:ph idx="1"/>
          </p:nvPr>
        </p:nvSpPr>
        <p:spPr>
          <a:xfrm>
            <a:off x="486093" y="1836564"/>
            <a:ext cx="8749665" cy="3960440"/>
          </a:xfrm>
        </p:spPr>
        <p:txBody>
          <a:bodyPr>
            <a:normAutofit fontScale="92500"/>
          </a:bodyPr>
          <a:lstStyle/>
          <a:p>
            <a:r>
              <a:rPr lang="es-ES" dirty="0"/>
              <a:t>1. </a:t>
            </a:r>
            <a:r>
              <a:rPr lang="es-ES" b="1" dirty="0"/>
              <a:t>Listen </a:t>
            </a:r>
            <a:r>
              <a:rPr lang="es-ES" b="1" dirty="0" err="1"/>
              <a:t>to</a:t>
            </a:r>
            <a:r>
              <a:rPr lang="es-ES" b="1" dirty="0"/>
              <a:t> </a:t>
            </a:r>
            <a:r>
              <a:rPr lang="es-ES" b="1" dirty="0" err="1"/>
              <a:t>yourself</a:t>
            </a:r>
            <a:r>
              <a:rPr lang="es-ES" b="1" dirty="0"/>
              <a:t>, “e</a:t>
            </a:r>
            <a:r>
              <a:rPr lang="es-ES" dirty="0"/>
              <a:t>scúchese a si mismo”</a:t>
            </a:r>
            <a:endParaRPr lang="es-BO" b="1" dirty="0"/>
          </a:p>
          <a:p>
            <a:r>
              <a:rPr lang="es-ES" dirty="0"/>
              <a:t>2. </a:t>
            </a:r>
            <a:r>
              <a:rPr lang="es-ES" b="1" dirty="0" err="1"/>
              <a:t>Slow</a:t>
            </a:r>
            <a:r>
              <a:rPr lang="es-ES" b="1" dirty="0"/>
              <a:t> </a:t>
            </a:r>
            <a:r>
              <a:rPr lang="es-ES" b="1" dirty="0" err="1"/>
              <a:t>down</a:t>
            </a:r>
            <a:r>
              <a:rPr lang="es-ES" b="1" dirty="0"/>
              <a:t>! “empiece despacio”</a:t>
            </a:r>
            <a:endParaRPr lang="es-BO" b="1" dirty="0"/>
          </a:p>
          <a:p>
            <a:r>
              <a:rPr lang="es-ES" dirty="0"/>
              <a:t>3. </a:t>
            </a:r>
            <a:r>
              <a:rPr lang="es-ES" b="1" dirty="0"/>
              <a:t>Picture </a:t>
            </a:r>
            <a:r>
              <a:rPr lang="es-ES" b="1" dirty="0" err="1"/>
              <a:t>it</a:t>
            </a:r>
            <a:r>
              <a:rPr lang="es-ES" b="1" dirty="0"/>
              <a:t>… “visualice la pronunciación en inglés”</a:t>
            </a:r>
            <a:endParaRPr lang="es-BO" b="1" dirty="0"/>
          </a:p>
          <a:p>
            <a:r>
              <a:rPr lang="es-ES" dirty="0"/>
              <a:t>4. </a:t>
            </a:r>
            <a:r>
              <a:rPr lang="es-ES" b="1" dirty="0" err="1"/>
              <a:t>Get</a:t>
            </a:r>
            <a:r>
              <a:rPr lang="es-ES" b="1" dirty="0"/>
              <a:t> </a:t>
            </a:r>
            <a:r>
              <a:rPr lang="es-ES" b="1" dirty="0" err="1"/>
              <a:t>physical</a:t>
            </a:r>
            <a:r>
              <a:rPr lang="es-ES" b="1" dirty="0"/>
              <a:t>! “practique el movimiento de su lengua”</a:t>
            </a:r>
            <a:endParaRPr lang="es-BO" b="1" dirty="0"/>
          </a:p>
          <a:p>
            <a:r>
              <a:rPr lang="es-ES" dirty="0"/>
              <a:t>5. </a:t>
            </a:r>
            <a:r>
              <a:rPr lang="es-ES" b="1" dirty="0" err="1"/>
              <a:t>Watch</a:t>
            </a:r>
            <a:r>
              <a:rPr lang="es-ES" b="1" dirty="0"/>
              <a:t> </a:t>
            </a:r>
            <a:r>
              <a:rPr lang="es-ES" b="1" dirty="0" err="1"/>
              <a:t>yourself</a:t>
            </a:r>
            <a:r>
              <a:rPr lang="es-ES" b="1" dirty="0"/>
              <a:t>, “obsérvese</a:t>
            </a:r>
            <a:r>
              <a:rPr lang="es-ES" b="1" dirty="0" smtClean="0"/>
              <a:t>”</a:t>
            </a:r>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55</a:t>
            </a:fld>
            <a:endParaRPr lang="es-BO"/>
          </a:p>
        </p:txBody>
      </p:sp>
    </p:spTree>
    <p:extLst>
      <p:ext uri="{BB962C8B-B14F-4D97-AF65-F5344CB8AC3E}">
        <p14:creationId xmlns:p14="http://schemas.microsoft.com/office/powerpoint/2010/main" val="1296346486"/>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93" y="600307"/>
            <a:ext cx="8749665" cy="1020233"/>
          </a:xfrm>
        </p:spPr>
        <p:txBody>
          <a:bodyPr>
            <a:normAutofit fontScale="90000"/>
          </a:bodyPr>
          <a:lstStyle/>
          <a:p>
            <a:r>
              <a:rPr lang="es-ES" cap="all" dirty="0"/>
              <a:t>10 CONSEJOS PARA MEJORAR LA PRONUNCIACIÓN EN </a:t>
            </a:r>
            <a:r>
              <a:rPr lang="es-ES" cap="all" dirty="0" smtClean="0"/>
              <a:t>INGLÉS</a:t>
            </a:r>
            <a:endParaRPr lang="es-BO" dirty="0"/>
          </a:p>
        </p:txBody>
      </p:sp>
      <p:sp>
        <p:nvSpPr>
          <p:cNvPr id="3" name="2 Marcador de contenido"/>
          <p:cNvSpPr>
            <a:spLocks noGrp="1"/>
          </p:cNvSpPr>
          <p:nvPr>
            <p:ph idx="1"/>
          </p:nvPr>
        </p:nvSpPr>
        <p:spPr>
          <a:xfrm>
            <a:off x="486093" y="1836564"/>
            <a:ext cx="8749665" cy="3960440"/>
          </a:xfrm>
        </p:spPr>
        <p:txBody>
          <a:bodyPr>
            <a:normAutofit fontScale="92500"/>
          </a:bodyPr>
          <a:lstStyle/>
          <a:p>
            <a:r>
              <a:rPr lang="es-ES" dirty="0"/>
              <a:t>6. </a:t>
            </a:r>
            <a:r>
              <a:rPr lang="es-ES" b="1" dirty="0" err="1"/>
              <a:t>Copy</a:t>
            </a:r>
            <a:r>
              <a:rPr lang="es-ES" b="1" dirty="0"/>
              <a:t> </a:t>
            </a:r>
            <a:r>
              <a:rPr lang="es-ES" b="1" dirty="0" err="1"/>
              <a:t>the</a:t>
            </a:r>
            <a:r>
              <a:rPr lang="es-ES" b="1" dirty="0"/>
              <a:t> </a:t>
            </a:r>
            <a:r>
              <a:rPr lang="es-ES" b="1" dirty="0" err="1"/>
              <a:t>experts</a:t>
            </a:r>
            <a:r>
              <a:rPr lang="es-ES" b="1" dirty="0"/>
              <a:t>, “copie a los expertos”</a:t>
            </a:r>
            <a:endParaRPr lang="es-BO" b="1" dirty="0"/>
          </a:p>
          <a:p>
            <a:r>
              <a:rPr lang="es-ES" dirty="0"/>
              <a:t>7. </a:t>
            </a:r>
            <a:r>
              <a:rPr lang="es-ES" b="1" dirty="0" err="1"/>
              <a:t>Practice</a:t>
            </a:r>
            <a:r>
              <a:rPr lang="es-ES" b="1" dirty="0"/>
              <a:t> </a:t>
            </a:r>
            <a:r>
              <a:rPr lang="es-ES" b="1" dirty="0" err="1"/>
              <a:t>alone</a:t>
            </a:r>
            <a:r>
              <a:rPr lang="es-ES" b="1" dirty="0"/>
              <a:t>, “practique consigo mismo”</a:t>
            </a:r>
            <a:endParaRPr lang="es-BO" b="1" dirty="0"/>
          </a:p>
          <a:p>
            <a:r>
              <a:rPr lang="es-ES" dirty="0"/>
              <a:t>8. </a:t>
            </a:r>
            <a:r>
              <a:rPr lang="es-ES" b="1" dirty="0" err="1"/>
              <a:t>Find</a:t>
            </a:r>
            <a:r>
              <a:rPr lang="es-ES" b="1" dirty="0"/>
              <a:t> a </a:t>
            </a:r>
            <a:r>
              <a:rPr lang="es-ES" b="1" dirty="0" err="1"/>
              <a:t>language</a:t>
            </a:r>
            <a:r>
              <a:rPr lang="es-ES" b="1" dirty="0"/>
              <a:t> </a:t>
            </a:r>
            <a:r>
              <a:rPr lang="es-ES" b="1" dirty="0" err="1"/>
              <a:t>buddy</a:t>
            </a:r>
            <a:r>
              <a:rPr lang="es-ES" b="1" dirty="0"/>
              <a:t>, </a:t>
            </a:r>
            <a:r>
              <a:rPr lang="es-ES" dirty="0"/>
              <a:t>“encuentre a un compañero de aprendizaje”</a:t>
            </a:r>
            <a:endParaRPr lang="es-BO" b="1" dirty="0"/>
          </a:p>
          <a:p>
            <a:r>
              <a:rPr lang="es-ES" dirty="0"/>
              <a:t>9. </a:t>
            </a:r>
            <a:r>
              <a:rPr lang="es-ES" b="1" dirty="0"/>
              <a:t>Be </a:t>
            </a:r>
            <a:r>
              <a:rPr lang="es-ES" b="1" dirty="0" err="1"/>
              <a:t>poetic</a:t>
            </a:r>
            <a:r>
              <a:rPr lang="es-ES" b="1" dirty="0"/>
              <a:t>, “practique con poesía”</a:t>
            </a:r>
            <a:endParaRPr lang="es-BO" b="1" dirty="0"/>
          </a:p>
          <a:p>
            <a:r>
              <a:rPr lang="es-ES" dirty="0"/>
              <a:t>10. </a:t>
            </a:r>
            <a:r>
              <a:rPr lang="es-ES" b="1" dirty="0" err="1"/>
              <a:t>Sing</a:t>
            </a:r>
            <a:r>
              <a:rPr lang="es-ES" b="1" dirty="0"/>
              <a:t> a </a:t>
            </a:r>
            <a:r>
              <a:rPr lang="es-ES" b="1" dirty="0" err="1"/>
              <a:t>song</a:t>
            </a:r>
            <a:r>
              <a:rPr lang="es-ES" b="1" dirty="0"/>
              <a:t>! “cante una canción”</a:t>
            </a:r>
            <a:endParaRPr lang="es-BO" b="1"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56</a:t>
            </a:fld>
            <a:endParaRPr lang="es-BO"/>
          </a:p>
        </p:txBody>
      </p:sp>
    </p:spTree>
    <p:extLst>
      <p:ext uri="{BB962C8B-B14F-4D97-AF65-F5344CB8AC3E}">
        <p14:creationId xmlns:p14="http://schemas.microsoft.com/office/powerpoint/2010/main" val="334518382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37" y="2340620"/>
            <a:ext cx="8749665" cy="1020233"/>
          </a:xfrm>
        </p:spPr>
        <p:txBody>
          <a:bodyPr/>
          <a:lstStyle/>
          <a:p>
            <a:r>
              <a:rPr lang="es-ES" dirty="0" smtClean="0"/>
              <a:t>MUCHAS GRACIAS</a:t>
            </a:r>
            <a:endParaRPr lang="es-BO" dirty="0"/>
          </a:p>
        </p:txBody>
      </p:sp>
      <p:sp>
        <p:nvSpPr>
          <p:cNvPr id="3" name="2 Marcador de contenido"/>
          <p:cNvSpPr>
            <a:spLocks noGrp="1"/>
          </p:cNvSpPr>
          <p:nvPr>
            <p:ph idx="1"/>
          </p:nvPr>
        </p:nvSpPr>
        <p:spPr/>
        <p:txBody>
          <a:bodyPr/>
          <a:lstStyle/>
          <a:p>
            <a:endParaRPr lang="es-BO" dirty="0"/>
          </a:p>
        </p:txBody>
      </p:sp>
      <p:sp>
        <p:nvSpPr>
          <p:cNvPr id="4" name="3 Marcador de número de diapositiva"/>
          <p:cNvSpPr>
            <a:spLocks noGrp="1"/>
          </p:cNvSpPr>
          <p:nvPr>
            <p:ph type="sldNum" sz="quarter" idx="12"/>
          </p:nvPr>
        </p:nvSpPr>
        <p:spPr/>
        <p:txBody>
          <a:bodyPr/>
          <a:lstStyle/>
          <a:p>
            <a:fld id="{B3140F15-A1E3-46BC-8505-A7A569C0A583}" type="slidenum">
              <a:rPr lang="es-BO" smtClean="0"/>
              <a:t>57</a:t>
            </a:fld>
            <a:endParaRPr lang="es-BO"/>
          </a:p>
        </p:txBody>
      </p:sp>
    </p:spTree>
    <p:extLst>
      <p:ext uri="{BB962C8B-B14F-4D97-AF65-F5344CB8AC3E}">
        <p14:creationId xmlns:p14="http://schemas.microsoft.com/office/powerpoint/2010/main" val="19022331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 (1ra parte)</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Presentación</a:t>
            </a:r>
          </a:p>
          <a:p>
            <a:r>
              <a:rPr lang="es-ES" dirty="0" smtClean="0">
                <a:solidFill>
                  <a:schemeClr val="tx1">
                    <a:lumMod val="75000"/>
                    <a:lumOff val="25000"/>
                  </a:schemeClr>
                </a:solidFill>
              </a:rPr>
              <a:t>Justificación</a:t>
            </a:r>
          </a:p>
          <a:p>
            <a:r>
              <a:rPr lang="es-ES" dirty="0" smtClean="0">
                <a:solidFill>
                  <a:schemeClr val="tx1">
                    <a:lumMod val="75000"/>
                    <a:lumOff val="25000"/>
                  </a:schemeClr>
                </a:solidFill>
              </a:rPr>
              <a:t>Objetivo</a:t>
            </a:r>
          </a:p>
          <a:p>
            <a:r>
              <a:rPr lang="es-ES" dirty="0" smtClean="0">
                <a:solidFill>
                  <a:schemeClr val="tx1">
                    <a:lumMod val="75000"/>
                    <a:lumOff val="25000"/>
                  </a:schemeClr>
                </a:solidFill>
              </a:rPr>
              <a:t>La fonética</a:t>
            </a:r>
          </a:p>
          <a:p>
            <a:r>
              <a:rPr lang="es-ES" dirty="0" smtClean="0">
                <a:solidFill>
                  <a:schemeClr val="tx1">
                    <a:lumMod val="75000"/>
                    <a:lumOff val="25000"/>
                  </a:schemeClr>
                </a:solidFill>
              </a:rPr>
              <a:t>Clasificación articulatoria de los sonidos del </a:t>
            </a:r>
            <a:r>
              <a:rPr lang="es-ES" dirty="0" smtClean="0">
                <a:solidFill>
                  <a:schemeClr val="tx1">
                    <a:lumMod val="75000"/>
                    <a:lumOff val="25000"/>
                  </a:schemeClr>
                </a:solidFill>
              </a:rPr>
              <a:t>lenguaje</a:t>
            </a:r>
            <a:endParaRPr lang="es-ES" dirty="0" smtClean="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6</a:t>
            </a:fld>
            <a:endParaRPr lang="es-BO"/>
          </a:p>
        </p:txBody>
      </p:sp>
    </p:spTree>
    <p:extLst>
      <p:ext uri="{BB962C8B-B14F-4D97-AF65-F5344CB8AC3E}">
        <p14:creationId xmlns:p14="http://schemas.microsoft.com/office/powerpoint/2010/main" val="316524718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PRESENTACIÓN</a:t>
            </a:r>
            <a:endParaRPr lang="es-BO" dirty="0"/>
          </a:p>
        </p:txBody>
      </p:sp>
      <p:sp>
        <p:nvSpPr>
          <p:cNvPr id="3" name="2 Marcador de contenido"/>
          <p:cNvSpPr>
            <a:spLocks noGrp="1"/>
          </p:cNvSpPr>
          <p:nvPr>
            <p:ph idx="1"/>
          </p:nvPr>
        </p:nvSpPr>
        <p:spPr/>
        <p:txBody>
          <a:bodyPr>
            <a:normAutofit/>
          </a:bodyPr>
          <a:lstStyle/>
          <a:p>
            <a:r>
              <a:rPr lang="es-ES" dirty="0" smtClean="0">
                <a:solidFill>
                  <a:schemeClr val="tx1">
                    <a:lumMod val="75000"/>
                    <a:lumOff val="25000"/>
                  </a:schemeClr>
                </a:solidFill>
                <a:latin typeface="Arial" pitchFamily="34" charset="0"/>
                <a:cs typeface="Arial" pitchFamily="34" charset="0"/>
              </a:rPr>
              <a:t>Estudiantes y profesores subestiman la pronunciación.</a:t>
            </a:r>
          </a:p>
          <a:p>
            <a:r>
              <a:rPr lang="es-ES" dirty="0" smtClean="0">
                <a:solidFill>
                  <a:schemeClr val="tx1">
                    <a:lumMod val="75000"/>
                    <a:lumOff val="25000"/>
                  </a:schemeClr>
                </a:solidFill>
              </a:rPr>
              <a:t>El estudiante aprende inglés pero no aprende a hablar en inglés.</a:t>
            </a:r>
          </a:p>
          <a:p>
            <a:r>
              <a:rPr lang="es-ES" dirty="0" smtClean="0">
                <a:solidFill>
                  <a:schemeClr val="tx1">
                    <a:lumMod val="75000"/>
                    <a:lumOff val="25000"/>
                  </a:schemeClr>
                </a:solidFill>
              </a:rPr>
              <a:t>Una palabra mal pronunciada podría causar malentendidos.</a:t>
            </a: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7</a:t>
            </a:fld>
            <a:endParaRPr lang="es-BO"/>
          </a:p>
        </p:txBody>
      </p:sp>
    </p:spTree>
    <p:extLst>
      <p:ext uri="{BB962C8B-B14F-4D97-AF65-F5344CB8AC3E}">
        <p14:creationId xmlns:p14="http://schemas.microsoft.com/office/powerpoint/2010/main" val="131941927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PRESENTACIÓN</a:t>
            </a:r>
            <a:endParaRPr lang="es-BO" dirty="0"/>
          </a:p>
        </p:txBody>
      </p:sp>
      <p:sp>
        <p:nvSpPr>
          <p:cNvPr id="3" name="2 Marcador de contenido"/>
          <p:cNvSpPr>
            <a:spLocks noGrp="1"/>
          </p:cNvSpPr>
          <p:nvPr>
            <p:ph idx="1"/>
          </p:nvPr>
        </p:nvSpPr>
        <p:spPr/>
        <p:txBody>
          <a:bodyPr/>
          <a:lstStyle/>
          <a:p>
            <a:r>
              <a:rPr lang="es-ES" dirty="0" smtClean="0">
                <a:solidFill>
                  <a:schemeClr val="tx1">
                    <a:lumMod val="75000"/>
                    <a:lumOff val="25000"/>
                  </a:schemeClr>
                </a:solidFill>
              </a:rPr>
              <a:t>La pronunciación es más que pronunciar una palabra individualmente.</a:t>
            </a:r>
          </a:p>
          <a:p>
            <a:r>
              <a:rPr lang="es-ES" dirty="0" smtClean="0">
                <a:solidFill>
                  <a:schemeClr val="tx1">
                    <a:lumMod val="75000"/>
                    <a:lumOff val="25000"/>
                  </a:schemeClr>
                </a:solidFill>
              </a:rPr>
              <a:t>El “</a:t>
            </a:r>
            <a:r>
              <a:rPr lang="es-ES" dirty="0" err="1" smtClean="0">
                <a:solidFill>
                  <a:schemeClr val="tx1">
                    <a:lumMod val="75000"/>
                    <a:lumOff val="25000"/>
                  </a:schemeClr>
                </a:solidFill>
              </a:rPr>
              <a:t>word</a:t>
            </a:r>
            <a:r>
              <a:rPr lang="es-ES" dirty="0" smtClean="0">
                <a:solidFill>
                  <a:schemeClr val="tx1">
                    <a:lumMod val="75000"/>
                    <a:lumOff val="25000"/>
                  </a:schemeClr>
                </a:solidFill>
              </a:rPr>
              <a:t> stress”</a:t>
            </a:r>
          </a:p>
          <a:p>
            <a:r>
              <a:rPr lang="es-ES" dirty="0">
                <a:solidFill>
                  <a:schemeClr val="tx1">
                    <a:lumMod val="75000"/>
                    <a:lumOff val="25000"/>
                  </a:schemeClr>
                </a:solidFill>
              </a:rPr>
              <a:t>El “</a:t>
            </a:r>
            <a:r>
              <a:rPr lang="es-ES" dirty="0" err="1">
                <a:solidFill>
                  <a:schemeClr val="tx1">
                    <a:lumMod val="75000"/>
                    <a:lumOff val="25000"/>
                  </a:schemeClr>
                </a:solidFill>
              </a:rPr>
              <a:t>word</a:t>
            </a:r>
            <a:r>
              <a:rPr lang="es-ES" dirty="0">
                <a:solidFill>
                  <a:schemeClr val="tx1">
                    <a:lumMod val="75000"/>
                    <a:lumOff val="25000"/>
                  </a:schemeClr>
                </a:solidFill>
              </a:rPr>
              <a:t> </a:t>
            </a:r>
            <a:r>
              <a:rPr lang="es-ES" dirty="0" err="1">
                <a:solidFill>
                  <a:schemeClr val="tx1">
                    <a:lumMod val="75000"/>
                    <a:lumOff val="25000"/>
                  </a:schemeClr>
                </a:solidFill>
              </a:rPr>
              <a:t>linking</a:t>
            </a:r>
            <a:r>
              <a:rPr lang="es-ES" dirty="0">
                <a:solidFill>
                  <a:schemeClr val="tx1">
                    <a:lumMod val="75000"/>
                    <a:lumOff val="25000"/>
                  </a:schemeClr>
                </a:solidFill>
              </a:rPr>
              <a:t>” </a:t>
            </a:r>
            <a:r>
              <a:rPr lang="es-ES" dirty="0" smtClean="0">
                <a:solidFill>
                  <a:schemeClr val="tx1">
                    <a:lumMod val="75000"/>
                    <a:lumOff val="25000"/>
                  </a:schemeClr>
                </a:solidFill>
              </a:rPr>
              <a:t>causa frustración en los estudiantes.</a:t>
            </a:r>
          </a:p>
          <a:p>
            <a:r>
              <a:rPr lang="es-ES" dirty="0" smtClean="0">
                <a:solidFill>
                  <a:schemeClr val="tx1">
                    <a:lumMod val="75000"/>
                    <a:lumOff val="25000"/>
                  </a:schemeClr>
                </a:solidFill>
              </a:rPr>
              <a:t>La </a:t>
            </a:r>
            <a:r>
              <a:rPr lang="es-ES" dirty="0">
                <a:solidFill>
                  <a:schemeClr val="tx1">
                    <a:lumMod val="75000"/>
                    <a:lumOff val="25000"/>
                  </a:schemeClr>
                </a:solidFill>
              </a:rPr>
              <a:t>p</a:t>
            </a:r>
            <a:r>
              <a:rPr lang="es-ES" dirty="0" smtClean="0">
                <a:solidFill>
                  <a:schemeClr val="tx1">
                    <a:lumMod val="75000"/>
                    <a:lumOff val="25000"/>
                  </a:schemeClr>
                </a:solidFill>
              </a:rPr>
              <a:t>ronunciación correcta nos da seguridad.</a:t>
            </a:r>
          </a:p>
          <a:p>
            <a:endParaRPr lang="es-ES"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8</a:t>
            </a:fld>
            <a:endParaRPr lang="es-BO"/>
          </a:p>
        </p:txBody>
      </p:sp>
    </p:spTree>
    <p:extLst>
      <p:ext uri="{BB962C8B-B14F-4D97-AF65-F5344CB8AC3E}">
        <p14:creationId xmlns:p14="http://schemas.microsoft.com/office/powerpoint/2010/main" val="37531486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QUÉ APRENDER </a:t>
            </a:r>
            <a:r>
              <a:rPr lang="es-ES" dirty="0" smtClean="0"/>
              <a:t>INGLÉS</a:t>
            </a:r>
            <a:r>
              <a:rPr lang="es-ES" dirty="0"/>
              <a:t>?</a:t>
            </a:r>
            <a:endParaRPr lang="es-BO" dirty="0"/>
          </a:p>
        </p:txBody>
      </p:sp>
      <p:sp>
        <p:nvSpPr>
          <p:cNvPr id="3" name="2 Marcador de contenido"/>
          <p:cNvSpPr>
            <a:spLocks noGrp="1"/>
          </p:cNvSpPr>
          <p:nvPr>
            <p:ph idx="1"/>
          </p:nvPr>
        </p:nvSpPr>
        <p:spPr/>
        <p:txBody>
          <a:bodyPr/>
          <a:lstStyle/>
          <a:p>
            <a:r>
              <a:rPr lang="es-ES" sz="4400" cap="all" dirty="0">
                <a:solidFill>
                  <a:schemeClr val="tx1">
                    <a:lumMod val="75000"/>
                    <a:lumOff val="25000"/>
                  </a:schemeClr>
                </a:solidFill>
              </a:rPr>
              <a:t>1. </a:t>
            </a:r>
            <a:r>
              <a:rPr lang="es-ES" sz="4400" cap="all" dirty="0" smtClean="0">
                <a:solidFill>
                  <a:schemeClr val="tx1">
                    <a:lumMod val="75000"/>
                    <a:lumOff val="25000"/>
                  </a:schemeClr>
                </a:solidFill>
              </a:rPr>
              <a:t>A</a:t>
            </a:r>
            <a:r>
              <a:rPr lang="es-ES" sz="4400" dirty="0" smtClean="0">
                <a:solidFill>
                  <a:schemeClr val="tx1">
                    <a:lumMod val="75000"/>
                    <a:lumOff val="25000"/>
                  </a:schemeClr>
                </a:solidFill>
              </a:rPr>
              <a:t>prender inglés puede ser divertido</a:t>
            </a:r>
          </a:p>
          <a:p>
            <a:pPr marL="0" indent="0">
              <a:buNone/>
            </a:pPr>
            <a:endParaRPr lang="es-ES" sz="4400" dirty="0" smtClean="0">
              <a:solidFill>
                <a:schemeClr val="tx1">
                  <a:lumMod val="75000"/>
                  <a:lumOff val="25000"/>
                </a:schemeClr>
              </a:solidFill>
            </a:endParaRPr>
          </a:p>
          <a:p>
            <a:r>
              <a:rPr lang="es-ES" sz="4400" cap="all" dirty="0">
                <a:solidFill>
                  <a:schemeClr val="tx1">
                    <a:lumMod val="75000"/>
                    <a:lumOff val="25000"/>
                  </a:schemeClr>
                </a:solidFill>
              </a:rPr>
              <a:t>2. </a:t>
            </a:r>
            <a:r>
              <a:rPr lang="es-ES" sz="4400" cap="all" dirty="0" smtClean="0">
                <a:solidFill>
                  <a:schemeClr val="tx1">
                    <a:lumMod val="75000"/>
                    <a:lumOff val="25000"/>
                  </a:schemeClr>
                </a:solidFill>
              </a:rPr>
              <a:t>E</a:t>
            </a:r>
            <a:r>
              <a:rPr lang="es-ES" sz="4400" dirty="0" smtClean="0">
                <a:solidFill>
                  <a:schemeClr val="tx1">
                    <a:lumMod val="75000"/>
                    <a:lumOff val="25000"/>
                  </a:schemeClr>
                </a:solidFill>
              </a:rPr>
              <a:t>l inglés te ayudará a triunfar en tu carrera</a:t>
            </a:r>
            <a:endParaRPr lang="es-BO" sz="4400" dirty="0" smtClean="0">
              <a:solidFill>
                <a:schemeClr val="tx1">
                  <a:lumMod val="75000"/>
                  <a:lumOff val="25000"/>
                </a:schemeClr>
              </a:solidFill>
            </a:endParaRPr>
          </a:p>
          <a:p>
            <a:endParaRPr lang="es-BO" dirty="0">
              <a:solidFill>
                <a:schemeClr val="tx1">
                  <a:lumMod val="75000"/>
                  <a:lumOff val="25000"/>
                </a:schemeClr>
              </a:solidFill>
            </a:endParaRPr>
          </a:p>
        </p:txBody>
      </p:sp>
      <p:sp>
        <p:nvSpPr>
          <p:cNvPr id="4" name="3 Marcador de número de diapositiva"/>
          <p:cNvSpPr>
            <a:spLocks noGrp="1"/>
          </p:cNvSpPr>
          <p:nvPr>
            <p:ph type="sldNum" sz="quarter" idx="12"/>
          </p:nvPr>
        </p:nvSpPr>
        <p:spPr/>
        <p:txBody>
          <a:bodyPr/>
          <a:lstStyle/>
          <a:p>
            <a:fld id="{B3140F15-A1E3-46BC-8505-A7A569C0A583}" type="slidenum">
              <a:rPr lang="es-BO" smtClean="0"/>
              <a:t>9</a:t>
            </a:fld>
            <a:endParaRPr lang="es-BO"/>
          </a:p>
        </p:txBody>
      </p:sp>
    </p:spTree>
    <p:extLst>
      <p:ext uri="{BB962C8B-B14F-4D97-AF65-F5344CB8AC3E}">
        <p14:creationId xmlns:p14="http://schemas.microsoft.com/office/powerpoint/2010/main" val="21245715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1218</Words>
  <Application>Microsoft Office PowerPoint</Application>
  <PresentationFormat>Personalizado</PresentationFormat>
  <Paragraphs>238</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SEMINARIO:  FONÉTICA Y FONOLOGÍA EN INGLÉS</vt:lpstr>
      <vt:lpstr>Presentación de PowerPoint</vt:lpstr>
      <vt:lpstr>Presentación de PowerPoint</vt:lpstr>
      <vt:lpstr>Presentación de PowerPoint</vt:lpstr>
      <vt:lpstr>Presentación de PowerPoint</vt:lpstr>
      <vt:lpstr>CONTENIDO (1ra parte)</vt:lpstr>
      <vt:lpstr>PRESENTACIÓN</vt:lpstr>
      <vt:lpstr>PRESENTACIÓN</vt:lpstr>
      <vt:lpstr>¿POR QUÉ APRENDER INGLÉS?</vt:lpstr>
      <vt:lpstr>¿POR QUÉ APRENDER INGLÉS?</vt:lpstr>
      <vt:lpstr>¿POR QUÉ APRENDER INGLÉS?</vt:lpstr>
      <vt:lpstr>¿POR QUÉ APRENDER INGLÉS?</vt:lpstr>
      <vt:lpstr>¿POR QUÉ APRENDER INGLÉS?</vt:lpstr>
      <vt:lpstr>OBJETIVO</vt:lpstr>
      <vt:lpstr>FONÉTICA</vt:lpstr>
      <vt:lpstr>LA FONÉTICA Y FONOLOGÍA</vt:lpstr>
      <vt:lpstr>LA FONÉTICA Y FONOLOGÍA</vt:lpstr>
      <vt:lpstr>LA FONÉTICA INGLESA (USA)</vt:lpstr>
      <vt:lpstr>FONETICA ARTICULATORIA</vt:lpstr>
      <vt:lpstr>EL APARATO FONADOR</vt:lpstr>
      <vt:lpstr>EL APARATO FONADOR</vt:lpstr>
      <vt:lpstr>Presentación de PowerPoint</vt:lpstr>
      <vt:lpstr>Presentación de PowerPoint</vt:lpstr>
      <vt:lpstr>CLASIFICACIÓN ARTICULATORIA DE LOS SONIDOS DEL LENGUAJE</vt:lpstr>
      <vt:lpstr>VOCALES</vt:lpstr>
      <vt:lpstr>PRIMER VIDEO Los Sonidos del Alfabeto Fonético Internacional (IPA en Inglés) Parte 1</vt:lpstr>
      <vt:lpstr>Presentación de PowerPoint</vt:lpstr>
      <vt:lpstr>DESCRIPCIÓN ARTICULATORIA DE LAS VOCALES</vt:lpstr>
      <vt:lpstr>DESCRIPCIÓN ARTICULATORIA DE LAS VOCALES</vt:lpstr>
      <vt:lpstr>Presentación de PowerPoint</vt:lpstr>
      <vt:lpstr>Presentación de PowerPoint</vt:lpstr>
      <vt:lpstr>ARTICULACIÓN DE LAS VOCALES EN ESPAÑOL Y EN INGLÉS</vt:lpstr>
      <vt:lpstr>CONSONANTES</vt:lpstr>
      <vt:lpstr>Presentación de PowerPoint</vt:lpstr>
      <vt:lpstr>LOS SÍMBOLOS FONÉTICOS</vt:lpstr>
      <vt:lpstr>LOS SÍMBOLOS FONÉTICOS</vt:lpstr>
      <vt:lpstr>SEGUNDO VIDEO  Los Sonidos del Alfabeto Fonético Internacional (IPA en Inglés) Parte 2</vt:lpstr>
      <vt:lpstr>CONTENIDO 2da PARTE</vt:lpstr>
      <vt:lpstr>Presentación de PowerPoint</vt:lpstr>
      <vt:lpstr>FONOLOGÍA</vt:lpstr>
      <vt:lpstr>FONOLOGÍA</vt:lpstr>
      <vt:lpstr>Presentación de PowerPoint</vt:lpstr>
      <vt:lpstr>NÚMERO DE FONEMAS EN LAS LENGUAS</vt:lpstr>
      <vt:lpstr>44 FONEMAS DEL INGLÉS</vt:lpstr>
      <vt:lpstr>PRONUNCIACIÓN Y DIALECTOS</vt:lpstr>
      <vt:lpstr>Presentación de PowerPoint</vt:lpstr>
      <vt:lpstr>PRONUNCIACIÓN Y DIALECTOS</vt:lpstr>
      <vt:lpstr>DIALECTOS DEL IDIOMA INGLÉS</vt:lpstr>
      <vt:lpstr>DIALECTOS DEL IDIOMA INGLÉS</vt:lpstr>
      <vt:lpstr>DIALECTOS DEL IDIOMA INGLÉS</vt:lpstr>
      <vt:lpstr>DIALECTOS DEL IDIOMA INGLÉS</vt:lpstr>
      <vt:lpstr>DIALECTOS DEL IDIOMA INGLÉS</vt:lpstr>
      <vt:lpstr>DIALECTOS DEL IDIOMA INGLÉS</vt:lpstr>
      <vt:lpstr>DIFERENCIAS ENTRE INGLÉS BRITÁNICO E INGLÉS AMERICANO</vt:lpstr>
      <vt:lpstr>10 CONSEJOS PARA MEJORAR LA PRONUNCIACIÓN EN INGLÉS</vt:lpstr>
      <vt:lpstr>10 CONSEJOS PARA MEJORAR LA PRONUNCIACIÓN EN INGLÉS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FONÉTICA Y FONOLOGÍA EN INGLÉS</dc:title>
  <dc:creator>Sergio</dc:creator>
  <cp:lastModifiedBy>Sergio</cp:lastModifiedBy>
  <cp:revision>50</cp:revision>
  <dcterms:created xsi:type="dcterms:W3CDTF">2016-08-25T05:08:35Z</dcterms:created>
  <dcterms:modified xsi:type="dcterms:W3CDTF">2016-08-27T06:38:14Z</dcterms:modified>
</cp:coreProperties>
</file>